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9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17137F-DBD3-42FE-B18E-A7F198AE31DF}" type="datetimeFigureOut">
              <a:rPr lang="en-GB" smtClean="0"/>
              <a:t>29/08/2014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226AF9-33CB-4B54-8CCB-B1A9C0EA10F4}" type="slidenum">
              <a:rPr lang="en-GB" smtClean="0"/>
              <a:t>‹#›</a:t>
            </a:fld>
            <a:endParaRPr lang="en-GB"/>
          </a:p>
        </p:txBody>
      </p:sp>
    </p:spTree>
    <p:extLst>
      <p:ext uri="{BB962C8B-B14F-4D97-AF65-F5344CB8AC3E}">
        <p14:creationId xmlns:p14="http://schemas.microsoft.com/office/powerpoint/2010/main" val="3669189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17</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18</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8.xml"/><Relationship Id="rId13" Type="http://schemas.openxmlformats.org/officeDocument/2006/relationships/slide" Target="../slides/slide15.xml"/><Relationship Id="rId3" Type="http://schemas.openxmlformats.org/officeDocument/2006/relationships/slide" Target="../slides/slide18.xml"/><Relationship Id="rId7" Type="http://schemas.openxmlformats.org/officeDocument/2006/relationships/slide" Target="../slides/slide7.xml"/><Relationship Id="rId12" Type="http://schemas.openxmlformats.org/officeDocument/2006/relationships/slide" Target="../slides/slide14.xml"/><Relationship Id="rId2" Type="http://schemas.openxmlformats.org/officeDocument/2006/relationships/slide" Target="../slides/slide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3.xml"/><Relationship Id="rId5" Type="http://schemas.openxmlformats.org/officeDocument/2006/relationships/slide" Target="../slides/slide4.xml"/><Relationship Id="rId15" Type="http://schemas.openxmlformats.org/officeDocument/2006/relationships/slide" Target="../slides/slide17.xml"/><Relationship Id="rId10" Type="http://schemas.openxmlformats.org/officeDocument/2006/relationships/slide" Target="../slides/slide11.xml"/><Relationship Id="rId4" Type="http://schemas.openxmlformats.org/officeDocument/2006/relationships/slide" Target="../slides/slide3.xml"/><Relationship Id="rId9" Type="http://schemas.openxmlformats.org/officeDocument/2006/relationships/slide" Target="../slides/slide10.xml"/><Relationship Id="rId14" Type="http://schemas.openxmlformats.org/officeDocument/2006/relationships/slide" Target="../slides/slide1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latin typeface="Calibri" pitchFamily="34" charset="0"/>
            </a:endParaRPr>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endParaRPr>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endParaRPr>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endParaRPr>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fld id="{A4D16D50-F8D4-45B0-B370-D73B66E42B59}" type="datetimeFigureOut">
              <a:rPr lang="en-GB" smtClean="0"/>
              <a:t>29/08/2014</a:t>
            </a:fld>
            <a:endParaRPr lang="en-GB"/>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endParaRPr lang="en-GB"/>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F4057DC4-4CD0-48E4-AC7B-2912E3A1B950}"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4D16D50-F8D4-45B0-B370-D73B66E42B59}" type="datetimeFigureOut">
              <a:rPr lang="en-GB" smtClean="0"/>
              <a:t>29/08/2014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F4057DC4-4CD0-48E4-AC7B-2912E3A1B950}"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4D16D50-F8D4-45B0-B370-D73B66E42B59}" type="datetimeFigureOut">
              <a:rPr lang="en-GB" smtClean="0"/>
              <a:t>29/08/2014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F4057DC4-4CD0-48E4-AC7B-2912E3A1B950}"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4D16D50-F8D4-45B0-B370-D73B66E42B59}" type="datetimeFigureOut">
              <a:rPr lang="en-GB" smtClean="0"/>
              <a:t>29/08/2014</a:t>
            </a:fld>
            <a:endParaRPr lang="en-GB"/>
          </a:p>
        </p:txBody>
      </p:sp>
      <p:sp>
        <p:nvSpPr>
          <p:cNvPr id="6" name="Slide Number Placeholder 5"/>
          <p:cNvSpPr>
            <a:spLocks noGrp="1"/>
          </p:cNvSpPr>
          <p:nvPr>
            <p:ph type="sldNum" sz="quarter" idx="12"/>
          </p:nvPr>
        </p:nvSpPr>
        <p:spPr/>
        <p:txBody>
          <a:bodyPr/>
          <a:lstStyle>
            <a:extLst/>
          </a:lstStyle>
          <a:p>
            <a:fld id="{F4057DC4-4CD0-48E4-AC7B-2912E3A1B950}" type="slidenum">
              <a:rPr lang="en-GB" smtClean="0"/>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smtClean="0"/>
              <a:t>Click to edit Master title style</a:t>
            </a:r>
            <a:endParaRPr kumimoji="0" lang="en-US" dirty="0"/>
          </a:p>
        </p:txBody>
      </p:sp>
      <p:sp>
        <p:nvSpPr>
          <p:cNvPr id="24" name="Round Same Side Corner Rectangle 23">
            <a:hlinkClick r:id="rId2" action="ppaction://hlinksldjump"/>
          </p:cNvPr>
          <p:cNvSpPr/>
          <p:nvPr userDrawn="1"/>
        </p:nvSpPr>
        <p:spPr>
          <a:xfrm>
            <a:off x="35496" y="6569968"/>
            <a:ext cx="1008112" cy="285182"/>
          </a:xfrm>
          <a:prstGeom prst="round2SameRect">
            <a:avLst/>
          </a:prstGeom>
          <a:gradFill>
            <a:gsLst>
              <a:gs pos="0">
                <a:schemeClr val="accent1">
                  <a:lumMod val="60000"/>
                  <a:lumOff val="40000"/>
                </a:schemeClr>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25" name="Round Same Side Corner Rectangle 24">
            <a:hlinkClick r:id="rId2" action="ppaction://hlinksldjump"/>
          </p:cNvPr>
          <p:cNvSpPr/>
          <p:nvPr userDrawn="1"/>
        </p:nvSpPr>
        <p:spPr>
          <a:xfrm>
            <a:off x="1059737" y="6569968"/>
            <a:ext cx="864096" cy="288032"/>
          </a:xfrm>
          <a:prstGeom prst="round2SameRect">
            <a:avLst/>
          </a:prstGeom>
          <a:gradFill>
            <a:gsLst>
              <a:gs pos="0">
                <a:schemeClr val="accent1">
                  <a:lumMod val="60000"/>
                  <a:lumOff val="40000"/>
                </a:schemeClr>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Criteria</a:t>
            </a:r>
            <a:endParaRPr lang="en-GB" sz="1600" b="1" dirty="0">
              <a:solidFill>
                <a:schemeClr val="bg1"/>
              </a:solidFill>
              <a:latin typeface="Calibri" pitchFamily="34" charset="0"/>
              <a:cs typeface="Calibri" pitchFamily="34" charset="0"/>
            </a:endParaRPr>
          </a:p>
        </p:txBody>
      </p:sp>
      <p:sp>
        <p:nvSpPr>
          <p:cNvPr id="26" name="Round Same Side Corner Rectangle 25">
            <a:hlinkClick r:id="rId3" action="ppaction://hlinksldjump"/>
          </p:cNvPr>
          <p:cNvSpPr/>
          <p:nvPr userDrawn="1"/>
        </p:nvSpPr>
        <p:spPr>
          <a:xfrm>
            <a:off x="1939962" y="6569968"/>
            <a:ext cx="864096" cy="288032"/>
          </a:xfrm>
          <a:prstGeom prst="round2SameRect">
            <a:avLst/>
          </a:prstGeom>
          <a:gradFill>
            <a:gsLst>
              <a:gs pos="0">
                <a:schemeClr val="accent1">
                  <a:lumMod val="60000"/>
                  <a:lumOff val="40000"/>
                </a:schemeClr>
              </a:gs>
              <a:gs pos="100000">
                <a:schemeClr val="accent1">
                  <a:lumMod val="75000"/>
                </a:schemeClr>
              </a:gs>
            </a:gsLst>
            <a:lin ang="5400000" scaled="0"/>
          </a:grad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Tasks</a:t>
            </a:r>
            <a:endParaRPr lang="en-GB" sz="1600" b="1" dirty="0">
              <a:solidFill>
                <a:schemeClr val="bg1"/>
              </a:solidFill>
              <a:latin typeface="Calibri" pitchFamily="34" charset="0"/>
              <a:cs typeface="Calibri" pitchFamily="34" charset="0"/>
            </a:endParaRPr>
          </a:p>
        </p:txBody>
      </p:sp>
      <p:sp>
        <p:nvSpPr>
          <p:cNvPr id="27" name="Round Same Side Corner Rectangle 26">
            <a:hlinkClick r:id="rId2" action="ppaction://hlinksldjump"/>
          </p:cNvPr>
          <p:cNvSpPr/>
          <p:nvPr userDrawn="1"/>
        </p:nvSpPr>
        <p:spPr>
          <a:xfrm>
            <a:off x="7765730" y="6569968"/>
            <a:ext cx="1359768" cy="288032"/>
          </a:xfrm>
          <a:prstGeom prst="round2SameRect">
            <a:avLst/>
          </a:prstGeom>
          <a:gradFill>
            <a:gsLst>
              <a:gs pos="0">
                <a:schemeClr val="accent1">
                  <a:lumMod val="60000"/>
                  <a:lumOff val="40000"/>
                </a:schemeClr>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Assessment</a:t>
            </a:r>
            <a:endParaRPr lang="en-GB" sz="1600" b="1" dirty="0">
              <a:solidFill>
                <a:schemeClr val="bg1"/>
              </a:solidFill>
              <a:latin typeface="Calibri" pitchFamily="34" charset="0"/>
              <a:cs typeface="Calibri" pitchFamily="34" charset="0"/>
            </a:endParaRPr>
          </a:p>
        </p:txBody>
      </p:sp>
      <p:sp>
        <p:nvSpPr>
          <p:cNvPr id="28" name="Round Same Side Corner Rectangle 27">
            <a:hlinkClick r:id="rId4" action="ppaction://hlinksldjump"/>
          </p:cNvPr>
          <p:cNvSpPr/>
          <p:nvPr userDrawn="1"/>
        </p:nvSpPr>
        <p:spPr>
          <a:xfrm>
            <a:off x="2820187" y="6569968"/>
            <a:ext cx="396000" cy="288032"/>
          </a:xfrm>
          <a:prstGeom prst="round2SameRect">
            <a:avLst/>
          </a:prstGeom>
          <a:gradFill>
            <a:gsLst>
              <a:gs pos="0">
                <a:schemeClr val="accent1">
                  <a:lumMod val="60000"/>
                  <a:lumOff val="40000"/>
                </a:schemeClr>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1</a:t>
            </a:r>
            <a:endParaRPr lang="en-GB" sz="1600" b="1" dirty="0">
              <a:solidFill>
                <a:schemeClr val="bg1"/>
              </a:solidFill>
              <a:latin typeface="Calibri" pitchFamily="34" charset="0"/>
              <a:cs typeface="Calibri" pitchFamily="34" charset="0"/>
            </a:endParaRPr>
          </a:p>
        </p:txBody>
      </p:sp>
      <p:sp>
        <p:nvSpPr>
          <p:cNvPr id="29" name="Round Same Side Corner Rectangle 28">
            <a:hlinkClick r:id="rId5" action="ppaction://hlinksldjump"/>
          </p:cNvPr>
          <p:cNvSpPr/>
          <p:nvPr userDrawn="1"/>
        </p:nvSpPr>
        <p:spPr>
          <a:xfrm>
            <a:off x="3232316" y="6569968"/>
            <a:ext cx="396000" cy="288032"/>
          </a:xfrm>
          <a:prstGeom prst="round2SameRect">
            <a:avLst/>
          </a:prstGeom>
          <a:gradFill>
            <a:gsLst>
              <a:gs pos="0">
                <a:schemeClr val="accent1">
                  <a:lumMod val="60000"/>
                  <a:lumOff val="40000"/>
                </a:schemeClr>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2</a:t>
            </a:r>
            <a:endParaRPr lang="en-GB" sz="1600" b="1" dirty="0">
              <a:solidFill>
                <a:schemeClr val="bg1"/>
              </a:solidFill>
              <a:latin typeface="Calibri" pitchFamily="34" charset="0"/>
              <a:cs typeface="Calibri" pitchFamily="34" charset="0"/>
            </a:endParaRPr>
          </a:p>
        </p:txBody>
      </p:sp>
      <p:sp>
        <p:nvSpPr>
          <p:cNvPr id="30" name="Round Same Side Corner Rectangle 29">
            <a:hlinkClick r:id="rId6" action="ppaction://hlinksldjump"/>
          </p:cNvPr>
          <p:cNvSpPr/>
          <p:nvPr userDrawn="1"/>
        </p:nvSpPr>
        <p:spPr>
          <a:xfrm>
            <a:off x="3644445" y="6569968"/>
            <a:ext cx="396000" cy="288032"/>
          </a:xfrm>
          <a:prstGeom prst="round2SameRect">
            <a:avLst/>
          </a:prstGeom>
          <a:gradFill>
            <a:gsLst>
              <a:gs pos="0">
                <a:schemeClr val="accent1">
                  <a:lumMod val="60000"/>
                  <a:lumOff val="40000"/>
                </a:schemeClr>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3</a:t>
            </a:r>
            <a:endParaRPr lang="en-GB" sz="1600" b="1" dirty="0">
              <a:solidFill>
                <a:schemeClr val="bg1"/>
              </a:solidFill>
              <a:latin typeface="Calibri" pitchFamily="34" charset="0"/>
              <a:cs typeface="Calibri" pitchFamily="34" charset="0"/>
            </a:endParaRPr>
          </a:p>
        </p:txBody>
      </p:sp>
      <p:sp>
        <p:nvSpPr>
          <p:cNvPr id="31" name="Round Same Side Corner Rectangle 30">
            <a:hlinkClick r:id="rId7" action="ppaction://hlinksldjump"/>
          </p:cNvPr>
          <p:cNvSpPr/>
          <p:nvPr userDrawn="1"/>
        </p:nvSpPr>
        <p:spPr>
          <a:xfrm>
            <a:off x="4056574" y="6569968"/>
            <a:ext cx="396000" cy="288032"/>
          </a:xfrm>
          <a:prstGeom prst="round2SameRect">
            <a:avLst/>
          </a:prstGeom>
          <a:gradFill>
            <a:gsLst>
              <a:gs pos="0">
                <a:schemeClr val="accent1">
                  <a:lumMod val="60000"/>
                  <a:lumOff val="40000"/>
                </a:schemeClr>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4</a:t>
            </a:r>
            <a:endParaRPr lang="en-GB" sz="1600" b="1" dirty="0">
              <a:solidFill>
                <a:schemeClr val="bg1"/>
              </a:solidFill>
              <a:latin typeface="Calibri" pitchFamily="34" charset="0"/>
              <a:cs typeface="Calibri" pitchFamily="34" charset="0"/>
            </a:endParaRPr>
          </a:p>
        </p:txBody>
      </p:sp>
      <p:sp>
        <p:nvSpPr>
          <p:cNvPr id="32" name="Round Same Side Corner Rectangle 31">
            <a:hlinkClick r:id="rId8" action="ppaction://hlinksldjump"/>
          </p:cNvPr>
          <p:cNvSpPr/>
          <p:nvPr userDrawn="1"/>
        </p:nvSpPr>
        <p:spPr>
          <a:xfrm>
            <a:off x="4468703" y="6569968"/>
            <a:ext cx="396000" cy="288032"/>
          </a:xfrm>
          <a:prstGeom prst="round2SameRect">
            <a:avLst/>
          </a:prstGeom>
          <a:gradFill>
            <a:gsLst>
              <a:gs pos="0">
                <a:schemeClr val="accent1">
                  <a:lumMod val="60000"/>
                  <a:lumOff val="40000"/>
                </a:schemeClr>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5</a:t>
            </a:r>
            <a:endParaRPr lang="en-GB" sz="1600" b="1" dirty="0">
              <a:solidFill>
                <a:schemeClr val="bg1"/>
              </a:solidFill>
              <a:latin typeface="Calibri" pitchFamily="34" charset="0"/>
              <a:cs typeface="Calibri" pitchFamily="34" charset="0"/>
            </a:endParaRPr>
          </a:p>
        </p:txBody>
      </p:sp>
      <p:sp>
        <p:nvSpPr>
          <p:cNvPr id="33" name="Round Same Side Corner Rectangle 32">
            <a:hlinkClick r:id="rId9" action="ppaction://hlinksldjump"/>
          </p:cNvPr>
          <p:cNvSpPr/>
          <p:nvPr userDrawn="1"/>
        </p:nvSpPr>
        <p:spPr>
          <a:xfrm>
            <a:off x="4880832" y="6569968"/>
            <a:ext cx="396000" cy="288032"/>
          </a:xfrm>
          <a:prstGeom prst="round2SameRect">
            <a:avLst/>
          </a:prstGeom>
          <a:gradFill>
            <a:gsLst>
              <a:gs pos="0">
                <a:schemeClr val="accent1">
                  <a:lumMod val="60000"/>
                  <a:lumOff val="40000"/>
                </a:schemeClr>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6</a:t>
            </a:r>
            <a:endParaRPr lang="en-GB" sz="1600" b="1" dirty="0">
              <a:solidFill>
                <a:schemeClr val="bg1"/>
              </a:solidFill>
              <a:latin typeface="Calibri" pitchFamily="34" charset="0"/>
              <a:cs typeface="Calibri" pitchFamily="34" charset="0"/>
            </a:endParaRPr>
          </a:p>
        </p:txBody>
      </p:sp>
      <p:sp>
        <p:nvSpPr>
          <p:cNvPr id="34" name="Round Same Side Corner Rectangle 33">
            <a:hlinkClick r:id="rId10" action="ppaction://hlinksldjump"/>
          </p:cNvPr>
          <p:cNvSpPr/>
          <p:nvPr userDrawn="1"/>
        </p:nvSpPr>
        <p:spPr>
          <a:xfrm>
            <a:off x="5292961" y="6569968"/>
            <a:ext cx="396000" cy="288032"/>
          </a:xfrm>
          <a:prstGeom prst="round2SameRect">
            <a:avLst/>
          </a:prstGeom>
          <a:gradFill>
            <a:gsLst>
              <a:gs pos="0">
                <a:srgbClr val="00B0F0"/>
              </a:gs>
              <a:gs pos="100000">
                <a:schemeClr val="bg2">
                  <a:lumMod val="25000"/>
                </a:schemeClr>
              </a:gs>
            </a:gsLst>
            <a:lin ang="5400000" scaled="0"/>
          </a:gradFill>
          <a:ln>
            <a:solidFill>
              <a:schemeClr val="accent1">
                <a:lumMod val="75000"/>
              </a:schemeClr>
            </a:solidFill>
          </a:ln>
        </p:spPr>
        <p:style>
          <a:lnRef idx="2">
            <a:schemeClr val="accent1"/>
          </a:lnRef>
          <a:fillRef idx="1">
            <a:schemeClr val="lt1"/>
          </a:fillRef>
          <a:effectRef idx="0">
            <a:schemeClr val="accent1"/>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7</a:t>
            </a:r>
            <a:endParaRPr lang="en-GB" sz="1600" b="1" dirty="0">
              <a:solidFill>
                <a:schemeClr val="bg1"/>
              </a:solidFill>
              <a:latin typeface="Calibri" pitchFamily="34" charset="0"/>
              <a:cs typeface="Calibri" pitchFamily="34" charset="0"/>
            </a:endParaRPr>
          </a:p>
        </p:txBody>
      </p:sp>
      <p:sp>
        <p:nvSpPr>
          <p:cNvPr id="35" name="Round Same Side Corner Rectangle 34">
            <a:hlinkClick r:id="rId11" action="ppaction://hlinksldjump"/>
          </p:cNvPr>
          <p:cNvSpPr/>
          <p:nvPr userDrawn="1"/>
        </p:nvSpPr>
        <p:spPr>
          <a:xfrm>
            <a:off x="5705090" y="6569968"/>
            <a:ext cx="396000" cy="288032"/>
          </a:xfrm>
          <a:prstGeom prst="round2SameRect">
            <a:avLst/>
          </a:prstGeom>
          <a:gradFill>
            <a:gsLst>
              <a:gs pos="0">
                <a:schemeClr val="accent1">
                  <a:lumMod val="60000"/>
                  <a:lumOff val="40000"/>
                </a:schemeClr>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solidFill>
                  <a:schemeClr val="bg1"/>
                </a:solidFill>
                <a:latin typeface="Calibri" pitchFamily="34" charset="0"/>
                <a:cs typeface="Calibri" pitchFamily="34" charset="0"/>
              </a:rPr>
              <a:t>8</a:t>
            </a:r>
          </a:p>
        </p:txBody>
      </p:sp>
      <p:sp>
        <p:nvSpPr>
          <p:cNvPr id="18" name="Round Same Side Corner Rectangle 17">
            <a:hlinkClick r:id="rId12" action="ppaction://hlinksldjump"/>
          </p:cNvPr>
          <p:cNvSpPr/>
          <p:nvPr userDrawn="1"/>
        </p:nvSpPr>
        <p:spPr>
          <a:xfrm>
            <a:off x="6117219" y="6569968"/>
            <a:ext cx="396000" cy="288032"/>
          </a:xfrm>
          <a:prstGeom prst="round2SameRect">
            <a:avLst/>
          </a:prstGeom>
          <a:gradFill>
            <a:gsLst>
              <a:gs pos="0">
                <a:schemeClr val="accent1">
                  <a:lumMod val="60000"/>
                  <a:lumOff val="40000"/>
                </a:schemeClr>
              </a:gs>
              <a:gs pos="100000">
                <a:schemeClr val="accent1">
                  <a:lumMod val="7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9</a:t>
            </a:r>
            <a:endParaRPr lang="en-GB" sz="1600" b="1" dirty="0">
              <a:solidFill>
                <a:schemeClr val="bg1"/>
              </a:solidFill>
              <a:latin typeface="Calibri" pitchFamily="34" charset="0"/>
              <a:cs typeface="Calibri" pitchFamily="34" charset="0"/>
            </a:endParaRPr>
          </a:p>
        </p:txBody>
      </p:sp>
      <p:sp>
        <p:nvSpPr>
          <p:cNvPr id="19" name="Round Same Side Corner Rectangle 18">
            <a:hlinkClick r:id="rId13" action="ppaction://hlinksldjump"/>
          </p:cNvPr>
          <p:cNvSpPr/>
          <p:nvPr userDrawn="1"/>
        </p:nvSpPr>
        <p:spPr>
          <a:xfrm>
            <a:off x="6529348" y="6569968"/>
            <a:ext cx="396000" cy="288032"/>
          </a:xfrm>
          <a:prstGeom prst="round2SameRect">
            <a:avLst/>
          </a:prstGeom>
          <a:gradFill>
            <a:gsLst>
              <a:gs pos="0">
                <a:schemeClr val="accent2">
                  <a:lumMod val="60000"/>
                  <a:lumOff val="40000"/>
                </a:schemeClr>
              </a:gs>
              <a:gs pos="100000">
                <a:srgbClr val="B40000"/>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solidFill>
                  <a:schemeClr val="bg1"/>
                </a:solidFill>
                <a:latin typeface="Calibri" pitchFamily="34" charset="0"/>
                <a:cs typeface="Calibri" pitchFamily="34" charset="0"/>
              </a:rPr>
              <a:t>10</a:t>
            </a:r>
            <a:endParaRPr lang="en-GB" sz="1400" b="1" dirty="0">
              <a:solidFill>
                <a:schemeClr val="bg1"/>
              </a:solidFill>
              <a:latin typeface="Calibri" pitchFamily="34" charset="0"/>
              <a:cs typeface="Calibri" pitchFamily="34" charset="0"/>
            </a:endParaRPr>
          </a:p>
        </p:txBody>
      </p:sp>
      <p:sp>
        <p:nvSpPr>
          <p:cNvPr id="20" name="Round Same Side Corner Rectangle 19">
            <a:hlinkClick r:id="rId14" action="ppaction://hlinksldjump"/>
          </p:cNvPr>
          <p:cNvSpPr/>
          <p:nvPr userDrawn="1"/>
        </p:nvSpPr>
        <p:spPr>
          <a:xfrm>
            <a:off x="6941477" y="6569968"/>
            <a:ext cx="396000" cy="288032"/>
          </a:xfrm>
          <a:prstGeom prst="round2SameRect">
            <a:avLst/>
          </a:prstGeom>
          <a:gradFill>
            <a:gsLst>
              <a:gs pos="0">
                <a:schemeClr val="accent2">
                  <a:lumMod val="60000"/>
                  <a:lumOff val="40000"/>
                </a:schemeClr>
              </a:gs>
              <a:gs pos="100000">
                <a:srgbClr val="B40000"/>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solidFill>
                  <a:schemeClr val="bg1"/>
                </a:solidFill>
                <a:latin typeface="Calibri" pitchFamily="34" charset="0"/>
                <a:cs typeface="Calibri" pitchFamily="34" charset="0"/>
              </a:rPr>
              <a:t>11</a:t>
            </a:r>
            <a:endParaRPr lang="en-GB" sz="1400" b="1" dirty="0">
              <a:solidFill>
                <a:schemeClr val="bg1"/>
              </a:solidFill>
              <a:latin typeface="Calibri" pitchFamily="34" charset="0"/>
              <a:cs typeface="Calibri" pitchFamily="34" charset="0"/>
            </a:endParaRPr>
          </a:p>
        </p:txBody>
      </p:sp>
      <p:sp>
        <p:nvSpPr>
          <p:cNvPr id="21" name="Round Same Side Corner Rectangle 20">
            <a:hlinkClick r:id="rId15" action="ppaction://hlinksldjump"/>
          </p:cNvPr>
          <p:cNvSpPr/>
          <p:nvPr userDrawn="1"/>
        </p:nvSpPr>
        <p:spPr>
          <a:xfrm>
            <a:off x="7353606" y="6569968"/>
            <a:ext cx="396000" cy="288032"/>
          </a:xfrm>
          <a:prstGeom prst="round2SameRect">
            <a:avLst/>
          </a:prstGeom>
          <a:gradFill>
            <a:gsLst>
              <a:gs pos="0">
                <a:srgbClr val="00B0F0"/>
              </a:gs>
              <a:gs pos="100000">
                <a:schemeClr val="bg2">
                  <a:lumMod val="25000"/>
                </a:schemeClr>
              </a:gs>
            </a:gsLst>
            <a:lin ang="5400000" scaled="0"/>
          </a:gra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solidFill>
                  <a:schemeClr val="bg1"/>
                </a:solidFill>
                <a:latin typeface="Calibri" pitchFamily="34" charset="0"/>
                <a:cs typeface="Calibri" pitchFamily="34" charset="0"/>
              </a:rPr>
              <a:t>12</a:t>
            </a:r>
            <a:endParaRPr lang="en-GB" sz="1400" b="1" dirty="0">
              <a:solidFill>
                <a:schemeClr val="bg1"/>
              </a:solidFill>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4D16D50-F8D4-45B0-B370-D73B66E42B59}" type="datetimeFigureOut">
              <a:rPr lang="en-GB" smtClean="0"/>
              <a:t>29/08/2014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F4057DC4-4CD0-48E4-AC7B-2912E3A1B950}" type="slidenum">
              <a:rPr lang="en-GB" smtClean="0"/>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endParaRPr>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endParaRPr>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4D16D50-F8D4-45B0-B370-D73B66E42B59}" type="datetimeFigureOut">
              <a:rPr lang="en-GB" smtClean="0"/>
              <a:t>29/08/2014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F4057DC4-4CD0-48E4-AC7B-2912E3A1B950}" type="slidenum">
              <a:rPr lang="en-GB" smtClean="0"/>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4D16D50-F8D4-45B0-B370-D73B66E42B59}" type="datetimeFigureOut">
              <a:rPr lang="en-GB" smtClean="0"/>
              <a:t>29/08/2014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F4057DC4-4CD0-48E4-AC7B-2912E3A1B950}"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A4D16D50-F8D4-45B0-B370-D73B66E42B59}" type="datetimeFigureOut">
              <a:rPr lang="en-GB" smtClean="0"/>
              <a:t>29/08/2014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F4057DC4-4CD0-48E4-AC7B-2912E3A1B950}" type="slidenum">
              <a:rPr lang="en-GB" smtClean="0"/>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4D16D50-F8D4-45B0-B370-D73B66E42B59}" type="datetimeFigureOut">
              <a:rPr lang="en-GB" smtClean="0"/>
              <a:t>29/08/2014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F4057DC4-4CD0-48E4-AC7B-2912E3A1B950}"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A4D16D50-F8D4-45B0-B370-D73B66E42B59}" type="datetimeFigureOut">
              <a:rPr lang="en-GB" smtClean="0"/>
              <a:t>29/08/2014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F4057DC4-4CD0-48E4-AC7B-2912E3A1B950}" type="slidenum">
              <a:rPr lang="en-GB" smtClean="0"/>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A4D16D50-F8D4-45B0-B370-D73B66E42B59}" type="datetimeFigureOut">
              <a:rPr lang="en-GB" smtClean="0"/>
              <a:t>29/08/2014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F4057DC4-4CD0-48E4-AC7B-2912E3A1B950}" type="slidenum">
              <a:rPr lang="en-GB" smtClean="0"/>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endParaRPr>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endParaRPr>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endParaRPr>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endParaRPr>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latin typeface="Calibri" pitchFamily="34" charset="0"/>
            </a:endParaRPr>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endParaRPr>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latin typeface="Calibri" pitchFamily="34" charset="0"/>
            </a:endParaRPr>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latin typeface="Calibri" pitchFamily="34" charset="0"/>
            </a:endParaRPr>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latin typeface="Calibri" pitchFamily="34" charset="0"/>
              </a:defRPr>
            </a:lvl1pPr>
            <a:extLst/>
          </a:lstStyle>
          <a:p>
            <a:fld id="{A4D16D50-F8D4-45B0-B370-D73B66E42B59}" type="datetimeFigureOut">
              <a:rPr lang="en-GB" smtClean="0"/>
              <a:pPr/>
              <a:t>29/08/2014</a:t>
            </a:fld>
            <a:endParaRPr lang="en-GB"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latin typeface="Calibri" pitchFamily="34" charset="0"/>
              </a:defRPr>
            </a:lvl1pPr>
            <a:extLst/>
          </a:lstStyle>
          <a:p>
            <a:endParaRPr lang="en-GB"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latin typeface="Calibri" pitchFamily="34" charset="0"/>
              </a:defRPr>
            </a:lvl1pPr>
            <a:extLst/>
          </a:lstStyle>
          <a:p>
            <a:fld id="{F4057DC4-4CD0-48E4-AC7B-2912E3A1B950}"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Calibri" pitchFamily="34" charset="0"/>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Calibri" pitchFamily="34" charset="0"/>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Calibri" pitchFamily="34" charset="0"/>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Calibri" pitchFamily="34" charset="0"/>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Calibri" pitchFamily="34" charset="0"/>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Calibri" pitchFamily="34" charset="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6.jpeg"/><Relationship Id="rId2" Type="http://schemas.openxmlformats.org/officeDocument/2006/relationships/hyperlink" Target="http://www.google.co.uk/url?sa=i&amp;rct=j&amp;q=&amp;esrc=s&amp;frm=1&amp;source=images&amp;cd=&amp;cad=rja&amp;docid=wYulh_vMHWSDpM&amp;tbnid=JhT8qJbjtI_50M:&amp;ved=0CAUQjRw&amp;url=http://www.instantshift.com/2010/07/20/how-to-optimize-your-site-for-better-loading-time/&amp;ei=3BsuUteBNsOy0QWjmICABw&amp;psig=AFQjCNFzPiuWirO_xPW2bR-SNYDdhWM7Og&amp;ust=1378839802359424" TargetMode="External"/><Relationship Id="rId1" Type="http://schemas.openxmlformats.org/officeDocument/2006/relationships/slideLayout" Target="../slideLayouts/slideLayout2.xml"/><Relationship Id="rId6" Type="http://schemas.openxmlformats.org/officeDocument/2006/relationships/hyperlink" Target="http://www.google.co.uk/url?sa=i&amp;rct=j&amp;q=&amp;esrc=s&amp;frm=1&amp;source=images&amp;cd=&amp;cad=rja&amp;docid=T-5C2g2L6KfpGM&amp;tbnid=3EuiKGRO8zXoGM:&amp;ved=0CAUQjRw&amp;url=http://www.ebay.co.uk/itm/Silk-Cut-Cigarettes-Magazine-Advert-3305-/290616645453&amp;ei=XBwuUoC0NKq40QWZpYHwCw&amp;psig=AFQjCNE9_0T9KEZs6QIy0UhQaWpkq21bxg&amp;ust=1378840015827740" TargetMode="External"/><Relationship Id="rId5" Type="http://schemas.openxmlformats.org/officeDocument/2006/relationships/image" Target="../media/image15.jpeg"/><Relationship Id="rId4" Type="http://schemas.openxmlformats.org/officeDocument/2006/relationships/hyperlink" Target="http://www.google.co.uk/url?sa=i&amp;rct=j&amp;q=&amp;esrc=s&amp;frm=1&amp;source=images&amp;cd=&amp;cad=rja&amp;docid=5F6j-u8Ih1gu9M&amp;tbnid=DIAIk5CCN8aiVM:&amp;ved=0CAUQjRw&amp;url=http://micajita.tumblr.com/post/12896034694/benetton&amp;ei=HxwuUu3wMOe50QXuwIGQBg&amp;psig=AFQjCNF88seszZdwcN_EwvM6jmKzd4hV2g&amp;ust=1378839954133050"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www.google.co.uk/url?sa=i&amp;rct=j&amp;q=&amp;esrc=s&amp;frm=1&amp;source=images&amp;cd=&amp;cad=rja&amp;docid=X8-clDbDpblRIM&amp;tbnid=3ztFuTzYKZyOxM:&amp;ved=0CAUQjRw&amp;url=http://www.justskins.com/design/free-vector-garphics-editor/1369&amp;ei=-sYtUrjzE8O30QXWqoHIDw&amp;bvm=bv.51773540,d.ZGU&amp;psig=AFQjCNFOuTvAA9fr2ie0GgVIFYH38u-ucw&amp;ust=1378818165586781" TargetMode="Externa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hyperlink" Target="http://www.google.co.uk/url?sa=i&amp;rct=j&amp;q=&amp;esrc=s&amp;frm=1&amp;source=images&amp;cd=&amp;cad=rja&amp;docid=DgaSIuLoRZU6WM&amp;tbnid=kGXVmN11DfOUeM:&amp;ved=0CAUQjRw&amp;url=http://www.123freevectors.com/animals-free-vector-illustrator-graphics/&amp;ei=dcctUuuoEuLb0QWXloCADQ&amp;bvm=bv.51773540,d.ZGU&amp;psig=AFQjCNFOuTvAA9fr2ie0GgVIFYH38u-ucw&amp;ust=1378818165586781"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X8-clDbDpblRIM&amp;tbnid=3ztFuTzYKZyOxM:&amp;ved=0CAUQjRw&amp;url=http://www.justskins.com/design/free-vector-garphics-editor/1369&amp;ei=-sYtUrjzE8O30QXWqoHIDw&amp;bvm=bv.51773540,d.ZGU&amp;psig=AFQjCNFOuTvAA9fr2ie0GgVIFYH38u-ucw&amp;ust=1378818165586781" TargetMode="External"/><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hyperlink" Target="http://www.google.co.uk/url?sa=i&amp;rct=j&amp;q=&amp;esrc=s&amp;frm=1&amp;source=images&amp;cd=&amp;cad=rja&amp;docid=DgaSIuLoRZU6WM&amp;tbnid=kGXVmN11DfOUeM:&amp;ved=0CAUQjRw&amp;url=http://www.123freevectors.com/animals-free-vector-illustrator-graphics/&amp;ei=dcctUuuoEuLb0QWXloCADQ&amp;bvm=bv.51773540,d.ZGU&amp;psig=AFQjCNFOuTvAA9fr2ie0GgVIFYH38u-ucw&amp;ust=1378818165586781" TargetMode="External"/><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4.jpeg"/><Relationship Id="rId2" Type="http://schemas.openxmlformats.org/officeDocument/2006/relationships/hyperlink" Target="http://www.google.co.uk/url?sa=i&amp;source=images&amp;cd=&amp;cad=rja&amp;docid=3l1ppt5CmhbyrM&amp;tbnid=EK3vPM7aNWQFLM:&amp;ved=0CAgQjRwwAA&amp;url=http://robsgraphicscoursework.blogspot.com/2010/10/lossy-and-lossless-compressions.html&amp;ei=Z8spUruwDoer7Ab0nYHYDA&amp;psig=AFQjCNFTfRErj_93slN2M88tVf7TJAb5Uw&amp;ust=1378557159297400" TargetMode="External"/><Relationship Id="rId1" Type="http://schemas.openxmlformats.org/officeDocument/2006/relationships/slideLayout" Target="../slideLayouts/slideLayout2.xml"/><Relationship Id="rId6" Type="http://schemas.openxmlformats.org/officeDocument/2006/relationships/hyperlink" Target="http://www.google.co.uk/url?sa=i&amp;rct=j&amp;q=&amp;esrc=s&amp;frm=1&amp;source=images&amp;cd=&amp;cad=rja&amp;docid=zDc-h962_k3TSM&amp;tbnid=Bh-WiILS9IHnxM:&amp;ved=0CAUQjRw&amp;url=http://printproductionfaq.com/compression/&amp;ei=Tt0tUrHzOIKd0AX-yYCwBg&amp;bvm=bv.51773540,d.ZGU&amp;psig=AFQjCNHcGP1i4QdcrJNvNuWRLDNKKE60XA&amp;ust=1378823747648884" TargetMode="External"/><Relationship Id="rId5" Type="http://schemas.openxmlformats.org/officeDocument/2006/relationships/image" Target="../media/image3.png"/><Relationship Id="rId4" Type="http://schemas.openxmlformats.org/officeDocument/2006/relationships/hyperlink" Target="http://www.google.co.uk/url?sa=i&amp;rct=j&amp;q=&amp;esrc=s&amp;frm=1&amp;source=images&amp;cd=&amp;cad=rja&amp;docid=oK1ztC3XM3HMvM&amp;tbnid=HA8QF42b-3t7-M:&amp;ved=0CAUQjRw&amp;url=http://encyclopedia2.thefreedictionary.com/data+compression&amp;ei=ytwtUvbsL-bw0gWIh4H4Dw&amp;bvm=bv.51773540,d.ZGU&amp;psig=AFQjCNHcGP1i4QdcrJNvNuWRLDNKKE60XA&amp;ust=1378823747648884"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x90bEhBb9Xw46M&amp;tbnid=tZszM3B3QgW12M:&amp;ved=0CAUQjRw&amp;url=http://www.xaraxone.com/webxealot/workbook02/page_3.htm&amp;ei=xuMtUsC4CK2T0QXuooG4CQ&amp;bvm=bv.51773540,d.ZGU&amp;psig=AFQjCNFD4qJV0BsdV9E2dT3ZhDmDE19bqg&amp;ust=1378825527585478" TargetMode="External"/><Relationship Id="rId2" Type="http://schemas.openxmlformats.org/officeDocument/2006/relationships/hyperlink" Target="http://www.cruxcreative.com/rgb-vs-cmyk-when-to-use-which-and-why/" TargetMode="Externa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hyperlink" Target="http://www.google.co.uk/url?sa=i&amp;rct=j&amp;q=&amp;esrc=s&amp;frm=1&amp;source=images&amp;cd=&amp;cad=rja&amp;docid=J_vaY0jrSNj8qM&amp;tbnid=Du-QamxxXl6tqM:&amp;ved=0CAUQjRw&amp;url=http://shandabrotz.blog.widyatama.ac.id/2012/03/16/pengantar-multimedia/&amp;ei=GuQtUpi3FeOy0QXn9IHgAg&amp;bvm=bv.51773540,d.ZGU&amp;psig=AFQjCNETGeoF_C0xZ2_gRCleCZ7uzLcjzA&amp;ust=1378825617569976" TargetMode="External"/><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9.jpeg"/><Relationship Id="rId2" Type="http://schemas.openxmlformats.org/officeDocument/2006/relationships/hyperlink" Target="http://www.3dworldmag.com/tag/arch-viz/" TargetMode="External"/><Relationship Id="rId1" Type="http://schemas.openxmlformats.org/officeDocument/2006/relationships/slideLayout" Target="../slideLayouts/slideLayout2.xml"/><Relationship Id="rId6" Type="http://schemas.openxmlformats.org/officeDocument/2006/relationships/hyperlink" Target="http://www.google.co.uk/url?sa=i&amp;rct=j&amp;q=&amp;esrc=s&amp;frm=1&amp;source=images&amp;cd=&amp;cad=rja&amp;docid=t5IcBGXcFz7YdM&amp;tbnid=gu8T2vBL8ZiR5M:&amp;ved=0CAUQjRw&amp;url=http://www.maptek.com/about_maptek/gallery.html&amp;ei=Q_EtUrXmBOSo0QWGtICIAw&amp;bvm=bv.51773540,d.ZGU&amp;psig=AFQjCNEDG1SLOOWEreTPoq_IBvoL4IJnMQ&amp;ust=1378828979801780" TargetMode="External"/><Relationship Id="rId5" Type="http://schemas.openxmlformats.org/officeDocument/2006/relationships/image" Target="../media/image8.gif"/><Relationship Id="rId4" Type="http://schemas.openxmlformats.org/officeDocument/2006/relationships/hyperlink" Target="http://www.google.co.uk/url?sa=i&amp;rct=j&amp;q=&amp;esrc=s&amp;frm=1&amp;source=images&amp;cd=&amp;cad=rja&amp;docid=gwCW30vZRswZyM&amp;tbnid=iIdJaG5ll3E5-M:&amp;ved=0CAUQjRw&amp;url=http://gotprint.net/gotprint/showStaticPage.do?page=preparing_files.html&amp;ei=_PAtUuP9MYf80QWB_oHYBA&amp;bvm=bv.51773540,d.ZGU&amp;psig=AFQjCNHKRF1xyz2Qe4geuY9jPKkydN1iSg&amp;ust=1378828882825465"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google.co.uk/url?sa=i&amp;source=images&amp;cd=&amp;cad=rja&amp;docid=3l1ppt5CmhbyrM&amp;tbnid=EK3vPM7aNWQFLM:&amp;ved=0CAgQjRwwAA&amp;url=http://robsgraphicscoursework.blogspot.com/2010/10/lossy-and-lossless-compressions.html&amp;ei=Z8spUruwDoer7Ab0nYHYDA&amp;psig=AFQjCNFTfRErj_93slN2M88tVf7TJAb5Uw&amp;ust=1378557159297400" TargetMode="Externa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hyperlink" Target="http://www.google.co.uk/url?sa=i&amp;rct=j&amp;q=&amp;esrc=s&amp;frm=1&amp;source=images&amp;cd=&amp;cad=rja&amp;docid=zDc-h962_k3TSM&amp;tbnid=Bh-WiILS9IHnxM:&amp;ved=0CAUQjRw&amp;url=http://printproductionfaq.com/compression/&amp;ei=Tt0tUrHzOIKd0AX-yYCwBg&amp;bvm=bv.51773540,d.ZGU&amp;psig=AFQjCNHcGP1i4QdcrJNvNuWRLDNKKE60XA&amp;ust=1378823747648884" TargetMode="Externa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x90bEhBb9Xw46M&amp;tbnid=tZszM3B3QgW12M:&amp;ved=0CAUQjRw&amp;url=http://www.xaraxone.com/webxealot/workbook02/page_3.htm&amp;ei=xuMtUsC4CK2T0QXuooG4CQ&amp;bvm=bv.51773540,d.ZGU&amp;psig=AFQjCNFD4qJV0BsdV9E2dT3ZhDmDE19bqg&amp;ust=1378825527585478" TargetMode="External"/><Relationship Id="rId2" Type="http://schemas.openxmlformats.org/officeDocument/2006/relationships/hyperlink" Target="http://www.cruxcreative.com/rgb-vs-cmyk-when-to-use-which-and-why/" TargetMode="Externa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hyperlink" Target="http://www.google.co.uk/url?sa=i&amp;rct=j&amp;q=&amp;esrc=s&amp;frm=1&amp;source=images&amp;cd=&amp;cad=rja&amp;docid=J_vaY0jrSNj8qM&amp;tbnid=Du-QamxxXl6tqM:&amp;ved=0CAUQjRw&amp;url=http://shandabrotz.blog.widyatama.ac.id/2012/03/16/pengantar-multimedia/&amp;ei=GuQtUpi3FeOy0QXn9IHgAg&amp;bvm=bv.51773540,d.ZGU&amp;psig=AFQjCNETGeoF_C0xZ2_gRCleCZ7uzLcjzA&amp;ust=1378825617569976" TargetMode="Externa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9.jpeg"/><Relationship Id="rId2" Type="http://schemas.openxmlformats.org/officeDocument/2006/relationships/hyperlink" Target="http://www.3dworldmag.com/tag/arch-viz/" TargetMode="External"/><Relationship Id="rId1" Type="http://schemas.openxmlformats.org/officeDocument/2006/relationships/slideLayout" Target="../slideLayouts/slideLayout2.xml"/><Relationship Id="rId6" Type="http://schemas.openxmlformats.org/officeDocument/2006/relationships/hyperlink" Target="http://www.google.co.uk/url?sa=i&amp;rct=j&amp;q=&amp;esrc=s&amp;frm=1&amp;source=images&amp;cd=&amp;cad=rja&amp;docid=t5IcBGXcFz7YdM&amp;tbnid=gu8T2vBL8ZiR5M:&amp;ved=0CAUQjRw&amp;url=http://www.maptek.com/about_maptek/gallery.html&amp;ei=Q_EtUrXmBOSo0QWGtICIAw&amp;bvm=bv.51773540,d.ZGU&amp;psig=AFQjCNEDG1SLOOWEreTPoq_IBvoL4IJnMQ&amp;ust=1378828979801780" TargetMode="External"/><Relationship Id="rId5" Type="http://schemas.openxmlformats.org/officeDocument/2006/relationships/image" Target="../media/image8.gif"/><Relationship Id="rId4" Type="http://schemas.openxmlformats.org/officeDocument/2006/relationships/hyperlink" Target="http://www.google.co.uk/url?sa=i&amp;rct=j&amp;q=&amp;esrc=s&amp;frm=1&amp;source=images&amp;cd=&amp;cad=rja&amp;docid=gwCW30vZRswZyM&amp;tbnid=iIdJaG5ll3E5-M:&amp;ved=0CAUQjRw&amp;url=http://gotprint.net/gotprint/showStaticPage.do?page=preparing_files.html&amp;ei=_PAtUuP9MYf80QWB_oHYBA&amp;bvm=bv.51773540,d.ZGU&amp;psig=AFQjCNHKRF1xyz2Qe4geuY9jPKkydN1iSg&amp;ust=1378828882825465"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hyperlink" Target="http://www.google.co.uk/url?sa=i&amp;rct=j&amp;q=&amp;esrc=s&amp;frm=1&amp;source=images&amp;cd=&amp;cad=rja&amp;docid=KAwjNEcYV4EaoM&amp;tbnid=6I6ucro1csqPAM:&amp;ved=0CAUQjRw&amp;url=http://macperformanceguide.com/OptimizingPhotoshopCS5-CacheTileSize.html&amp;ei=ARIuUtbKDoyo0wWm6IDoAw&amp;bvm=bv.51773540,d.d2k&amp;psig=AFQjCNEqsPk4o56GbSzVyVUNl2B8h67i3A&amp;ust=1378837363964828" TargetMode="Externa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hyperlink" Target="http://www.google.co.uk/url?sa=i&amp;rct=j&amp;q=&amp;esrc=s&amp;frm=1&amp;source=images&amp;cd=&amp;cad=rja&amp;docid=6Wj0TbXxAtGrBM&amp;tbnid=erKsdaAJCDZ_-M:&amp;ved=0CAUQjRw&amp;url=http://blogs.adobe.com/crawlspace/2012/10/how-to-tune-photoshop-cs6-for-peak-performance.html&amp;ei=IxIuUuqyDsKc0AW30oCIAQ&amp;bvm=bv.51773540,d.d2k&amp;psig=AFQjCNEqsPk4o56GbSzVyVUNl2B8h67i3A&amp;ust=1378837363964828"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www.google.co.uk/url?sa=i&amp;rct=j&amp;q=&amp;esrc=s&amp;frm=1&amp;source=images&amp;cd=&amp;docid=QWIrxqZksnJ_sM&amp;tbnid=qnHmuFtC0M3GRM:&amp;ved=0CAUQjRw&amp;url=http://www.popphoto.com/how-to/2008/12/megabytes-megapixels-jpeg-compression-and-file-size-confusion&amp;ei=VhUuUoa8Bce60wX1jIDQDQ&amp;bvm=bv.51773540,d.d2k&amp;psig=AFQjCNGD53w4hKpeAmVdEHEDTBWrxNwjkg&amp;ust=1378838219289813" TargetMode="Externa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hyperlink" Target="http://www.google.co.uk/url?sa=i&amp;rct=j&amp;q=&amp;esrc=s&amp;frm=1&amp;source=images&amp;cd=&amp;cad=rja&amp;docid=Tt2CpirIGH7_zM&amp;tbnid=ncb9YH4MtPmrUM:&amp;ved=0CAUQjRw&amp;url=http://www.artzstudio.com/2008/08/bulk-image-compression-with-photoshop-droplets/&amp;ei=mhUuUrrENcOh0QWJ4IDIAQ&amp;psig=AFQjCNGD53w4hKpeAmVdEHEDTBWrxNwjkg&amp;ust=1378838219289813"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Unit 27 and 31</a:t>
            </a:r>
            <a:endParaRPr lang="en-GB" dirty="0"/>
          </a:p>
        </p:txBody>
      </p:sp>
      <p:sp>
        <p:nvSpPr>
          <p:cNvPr id="3" name="Subtitle 2"/>
          <p:cNvSpPr>
            <a:spLocks noGrp="1"/>
          </p:cNvSpPr>
          <p:nvPr>
            <p:ph type="subTitle" idx="1"/>
          </p:nvPr>
        </p:nvSpPr>
        <p:spPr/>
        <p:txBody>
          <a:bodyPr>
            <a:normAutofit/>
          </a:bodyPr>
          <a:lstStyle/>
          <a:p>
            <a:r>
              <a:rPr lang="en-GB" sz="4400" b="1" dirty="0" smtClean="0"/>
              <a:t>Digital Graphics</a:t>
            </a:r>
            <a:endParaRPr lang="en-GB" sz="4400" b="1" dirty="0"/>
          </a:p>
        </p:txBody>
      </p:sp>
      <p:sp>
        <p:nvSpPr>
          <p:cNvPr id="4" name="Subtitle 2"/>
          <p:cNvSpPr txBox="1">
            <a:spLocks/>
          </p:cNvSpPr>
          <p:nvPr/>
        </p:nvSpPr>
        <p:spPr>
          <a:xfrm>
            <a:off x="179512" y="5589240"/>
            <a:ext cx="3816424" cy="864096"/>
          </a:xfrm>
          <a:prstGeom prst="rect">
            <a:avLst/>
          </a:prstGeom>
        </p:spPr>
        <p:txBody>
          <a:bodyPr vert="horz" lIns="45720" rIns="45720">
            <a:noAutofit/>
          </a:bodyPr>
          <a:lstStyle>
            <a:lvl1pPr marL="0" marR="64008" indent="0" algn="r" rtl="0" eaLnBrk="1" latinLnBrk="0" hangingPunct="1">
              <a:spcBef>
                <a:spcPts val="400"/>
              </a:spcBef>
              <a:spcAft>
                <a:spcPts val="0"/>
              </a:spcAft>
              <a:buClr>
                <a:schemeClr val="accent1"/>
              </a:buClr>
              <a:buSzPct val="68000"/>
              <a:buFont typeface="Wingdings 3"/>
              <a:buNone/>
              <a:defRPr kumimoji="0" sz="2700" kern="1200">
                <a:solidFill>
                  <a:schemeClr val="tx2"/>
                </a:solidFill>
                <a:latin typeface="+mn-lt"/>
                <a:ea typeface="+mn-ea"/>
                <a:cs typeface="+mn-cs"/>
              </a:defRPr>
            </a:lvl1pPr>
            <a:lvl2pPr marL="457200" indent="0" algn="ctr" rtl="0" eaLnBrk="1" latinLnBrk="0" hangingPunct="1">
              <a:spcBef>
                <a:spcPts val="324"/>
              </a:spcBef>
              <a:buClr>
                <a:schemeClr val="accent1"/>
              </a:buClr>
              <a:buFont typeface="Verdana"/>
              <a:buNone/>
              <a:defRPr kumimoji="0" sz="2300" kern="1200">
                <a:solidFill>
                  <a:schemeClr val="tx1"/>
                </a:solidFill>
                <a:latin typeface="+mn-lt"/>
                <a:ea typeface="+mn-ea"/>
                <a:cs typeface="+mn-cs"/>
              </a:defRPr>
            </a:lvl2pPr>
            <a:lvl3pPr marL="914400" indent="0" algn="ctr" rtl="0" eaLnBrk="1" latinLnBrk="0" hangingPunct="1">
              <a:spcBef>
                <a:spcPts val="350"/>
              </a:spcBef>
              <a:buClr>
                <a:schemeClr val="accent2"/>
              </a:buClr>
              <a:buSzPct val="100000"/>
              <a:buFont typeface="Wingdings 2"/>
              <a:buNone/>
              <a:defRPr kumimoji="0" sz="2100" kern="1200">
                <a:solidFill>
                  <a:schemeClr val="tx1"/>
                </a:solidFill>
                <a:latin typeface="+mn-lt"/>
                <a:ea typeface="+mn-ea"/>
                <a:cs typeface="+mn-cs"/>
              </a:defRPr>
            </a:lvl3pPr>
            <a:lvl4pPr marL="1371600" indent="0" algn="ctr" rtl="0" eaLnBrk="1" latinLnBrk="0" hangingPunct="1">
              <a:spcBef>
                <a:spcPts val="350"/>
              </a:spcBef>
              <a:buClr>
                <a:schemeClr val="accent2"/>
              </a:buClr>
              <a:buFont typeface="Wingdings 2"/>
              <a:buNone/>
              <a:defRPr kumimoji="0" sz="1900" kern="1200">
                <a:solidFill>
                  <a:schemeClr val="tx1"/>
                </a:solidFill>
                <a:latin typeface="+mn-lt"/>
                <a:ea typeface="+mn-ea"/>
                <a:cs typeface="+mn-cs"/>
              </a:defRPr>
            </a:lvl4pPr>
            <a:lvl5pPr marL="1828800" indent="0" algn="ctr" rtl="0" eaLnBrk="1" latinLnBrk="0" hangingPunct="1">
              <a:spcBef>
                <a:spcPts val="350"/>
              </a:spcBef>
              <a:buClr>
                <a:schemeClr val="accent2"/>
              </a:buClr>
              <a:buFont typeface="Wingdings 2"/>
              <a:buNone/>
              <a:defRPr kumimoji="0" sz="1800" kern="1200">
                <a:solidFill>
                  <a:schemeClr val="tx1"/>
                </a:solidFill>
                <a:latin typeface="+mn-lt"/>
                <a:ea typeface="+mn-ea"/>
                <a:cs typeface="+mn-cs"/>
              </a:defRPr>
            </a:lvl5pPr>
            <a:lvl6pPr marL="2286000" indent="0" algn="ctr" rtl="0" eaLnBrk="1" latinLnBrk="0" hangingPunct="1">
              <a:spcBef>
                <a:spcPts val="350"/>
              </a:spcBef>
              <a:buClr>
                <a:schemeClr val="accent3"/>
              </a:buClr>
              <a:buFont typeface="Wingdings 2"/>
              <a:buNone/>
              <a:defRPr kumimoji="0" sz="1800" kern="1200">
                <a:solidFill>
                  <a:schemeClr val="tx1"/>
                </a:solidFill>
                <a:latin typeface="+mn-lt"/>
                <a:ea typeface="+mn-ea"/>
                <a:cs typeface="+mn-cs"/>
              </a:defRPr>
            </a:lvl6pPr>
            <a:lvl7pPr marL="27432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7pPr>
            <a:lvl8pPr marL="32004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8pPr>
            <a:lvl9pPr marL="3657600" indent="0" algn="ctr" rtl="0" eaLnBrk="1" latinLnBrk="0" hangingPunct="1">
              <a:spcBef>
                <a:spcPts val="350"/>
              </a:spcBef>
              <a:buClr>
                <a:schemeClr val="accent3"/>
              </a:buClr>
              <a:buFont typeface="Wingdings 2"/>
              <a:buNone/>
              <a:defRPr kumimoji="0" sz="1600" kern="1200" baseline="0">
                <a:solidFill>
                  <a:schemeClr val="tx1"/>
                </a:solidFill>
                <a:latin typeface="+mn-lt"/>
                <a:ea typeface="+mn-ea"/>
                <a:cs typeface="+mn-cs"/>
              </a:defRPr>
            </a:lvl9pPr>
            <a:extLst/>
          </a:lstStyle>
          <a:p>
            <a:pPr algn="l"/>
            <a:r>
              <a:rPr lang="en-GB" sz="2400" dirty="0" smtClean="0">
                <a:solidFill>
                  <a:schemeClr val="bg1"/>
                </a:solidFill>
                <a:latin typeface="Calibri" pitchFamily="34" charset="0"/>
              </a:rPr>
              <a:t>OCR Cambridge TEC - Level 3 Certificate/Diploma IT</a:t>
            </a:r>
            <a:endParaRPr lang="en-US" sz="2400" dirty="0">
              <a:solidFill>
                <a:schemeClr val="bg1"/>
              </a:solidFill>
              <a:latin typeface="Calibri" pitchFamily="34" charset="0"/>
            </a:endParaRPr>
          </a:p>
        </p:txBody>
      </p:sp>
      <p:sp>
        <p:nvSpPr>
          <p:cNvPr id="5" name="Subtitle 2"/>
          <p:cNvSpPr txBox="1">
            <a:spLocks/>
          </p:cNvSpPr>
          <p:nvPr/>
        </p:nvSpPr>
        <p:spPr>
          <a:xfrm>
            <a:off x="4067944" y="5661248"/>
            <a:ext cx="4968552" cy="864096"/>
          </a:xfrm>
          <a:prstGeom prst="rect">
            <a:avLst/>
          </a:prstGeom>
        </p:spPr>
        <p:txBody>
          <a:bodyPr vert="horz" lIns="45720" rIns="45720">
            <a:noAutofit/>
          </a:bodyPr>
          <a:lstStyle>
            <a:lvl1pPr marL="0" marR="64008" indent="0" algn="r" rtl="0" eaLnBrk="1" latinLnBrk="0" hangingPunct="1">
              <a:spcBef>
                <a:spcPts val="0"/>
              </a:spcBef>
              <a:spcAft>
                <a:spcPts val="600"/>
              </a:spcAft>
              <a:buClr>
                <a:schemeClr val="accent1"/>
              </a:buClr>
              <a:buSzPct val="68000"/>
              <a:buFont typeface="Wingdings 3"/>
              <a:buNone/>
              <a:defRPr kumimoji="0" sz="2700" b="1" kern="1200">
                <a:solidFill>
                  <a:schemeClr val="bg1"/>
                </a:solidFill>
                <a:latin typeface="Calibri" pitchFamily="34" charset="0"/>
                <a:ea typeface="+mn-ea"/>
                <a:cs typeface="Calibri" pitchFamily="34" charset="0"/>
              </a:defRPr>
            </a:lvl1pPr>
            <a:lvl2pPr marL="457200" indent="0" algn="ctr" rtl="0" eaLnBrk="1" latinLnBrk="0" hangingPunct="1">
              <a:spcBef>
                <a:spcPts val="0"/>
              </a:spcBef>
              <a:spcAft>
                <a:spcPts val="600"/>
              </a:spcAft>
              <a:buClr>
                <a:schemeClr val="accent1"/>
              </a:buClr>
              <a:buFont typeface="Verdana"/>
              <a:buNone/>
              <a:defRPr kumimoji="0" sz="2300" kern="1200">
                <a:solidFill>
                  <a:schemeClr val="tx1"/>
                </a:solidFill>
                <a:latin typeface="Calibri" pitchFamily="34" charset="0"/>
                <a:ea typeface="+mn-ea"/>
                <a:cs typeface="Calibri" pitchFamily="34" charset="0"/>
              </a:defRPr>
            </a:lvl2pPr>
            <a:lvl3pPr marL="914400" indent="0" algn="ctr" rtl="0" eaLnBrk="1" latinLnBrk="0" hangingPunct="1">
              <a:spcBef>
                <a:spcPts val="0"/>
              </a:spcBef>
              <a:spcAft>
                <a:spcPts val="600"/>
              </a:spcAft>
              <a:buClr>
                <a:schemeClr val="accent2"/>
              </a:buClr>
              <a:buSzPct val="100000"/>
              <a:buFont typeface="Wingdings 2"/>
              <a:buNone/>
              <a:defRPr kumimoji="0" sz="2100" kern="1200">
                <a:solidFill>
                  <a:schemeClr val="tx1"/>
                </a:solidFill>
                <a:latin typeface="Calibri" pitchFamily="34" charset="0"/>
                <a:ea typeface="+mn-ea"/>
                <a:cs typeface="Calibri" pitchFamily="34" charset="0"/>
              </a:defRPr>
            </a:lvl3pPr>
            <a:lvl4pPr marL="1371600" indent="0" algn="ctr" rtl="0" eaLnBrk="1" latinLnBrk="0" hangingPunct="1">
              <a:spcBef>
                <a:spcPts val="0"/>
              </a:spcBef>
              <a:spcAft>
                <a:spcPts val="600"/>
              </a:spcAft>
              <a:buClr>
                <a:schemeClr val="accent2"/>
              </a:buClr>
              <a:buFont typeface="Wingdings 2"/>
              <a:buNone/>
              <a:defRPr kumimoji="0" sz="1900" kern="1200">
                <a:solidFill>
                  <a:schemeClr val="tx1"/>
                </a:solidFill>
                <a:latin typeface="Calibri" pitchFamily="34" charset="0"/>
                <a:ea typeface="+mn-ea"/>
                <a:cs typeface="Calibri" pitchFamily="34" charset="0"/>
              </a:defRPr>
            </a:lvl4pPr>
            <a:lvl5pPr marL="1828800" indent="0" algn="ctr" rtl="0" eaLnBrk="1" latinLnBrk="0" hangingPunct="1">
              <a:spcBef>
                <a:spcPts val="0"/>
              </a:spcBef>
              <a:spcAft>
                <a:spcPts val="600"/>
              </a:spcAft>
              <a:buClr>
                <a:schemeClr val="accent2"/>
              </a:buClr>
              <a:buFont typeface="Wingdings 2"/>
              <a:buNone/>
              <a:defRPr kumimoji="0" sz="1800" kern="1200">
                <a:solidFill>
                  <a:schemeClr val="tx1"/>
                </a:solidFill>
                <a:latin typeface="Calibri" pitchFamily="34" charset="0"/>
                <a:ea typeface="+mn-ea"/>
                <a:cs typeface="Calibri" pitchFamily="34" charset="0"/>
              </a:defRPr>
            </a:lvl5pPr>
            <a:lvl6pPr marL="2286000" indent="0" algn="ctr" rtl="0" eaLnBrk="1" latinLnBrk="0" hangingPunct="1">
              <a:spcBef>
                <a:spcPts val="350"/>
              </a:spcBef>
              <a:buClr>
                <a:schemeClr val="accent3"/>
              </a:buClr>
              <a:buFont typeface="Wingdings 2"/>
              <a:buNone/>
              <a:defRPr kumimoji="0" sz="1800" kern="1200">
                <a:solidFill>
                  <a:schemeClr val="tx1"/>
                </a:solidFill>
                <a:latin typeface="+mn-lt"/>
                <a:ea typeface="+mn-ea"/>
                <a:cs typeface="+mn-cs"/>
              </a:defRPr>
            </a:lvl6pPr>
            <a:lvl7pPr marL="27432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7pPr>
            <a:lvl8pPr marL="3200400" indent="0" algn="ctr" rtl="0" eaLnBrk="1" latinLnBrk="0" hangingPunct="1">
              <a:spcBef>
                <a:spcPts val="350"/>
              </a:spcBef>
              <a:buClr>
                <a:schemeClr val="accent3"/>
              </a:buClr>
              <a:buFont typeface="Wingdings 2"/>
              <a:buNone/>
              <a:defRPr kumimoji="0" sz="1600" kern="1200">
                <a:solidFill>
                  <a:schemeClr val="tx1"/>
                </a:solidFill>
                <a:latin typeface="+mn-lt"/>
                <a:ea typeface="+mn-ea"/>
                <a:cs typeface="+mn-cs"/>
              </a:defRPr>
            </a:lvl8pPr>
            <a:lvl9pPr marL="3657600" indent="0" algn="ctr" rtl="0" eaLnBrk="1" latinLnBrk="0" hangingPunct="1">
              <a:spcBef>
                <a:spcPts val="350"/>
              </a:spcBef>
              <a:buClr>
                <a:schemeClr val="accent3"/>
              </a:buClr>
              <a:buFont typeface="Wingdings 2"/>
              <a:buNone/>
              <a:defRPr kumimoji="0" sz="1600" kern="1200" baseline="0">
                <a:solidFill>
                  <a:schemeClr val="tx1"/>
                </a:solidFill>
                <a:latin typeface="+mn-lt"/>
                <a:ea typeface="+mn-ea"/>
                <a:cs typeface="+mn-cs"/>
              </a:defRPr>
            </a:lvl9pPr>
            <a:extLst/>
          </a:lstStyle>
          <a:p>
            <a:r>
              <a:rPr lang="en-GB" sz="2400" dirty="0" smtClean="0"/>
              <a:t>LO2 -</a:t>
            </a:r>
            <a:r>
              <a:rPr lang="en-GB" sz="2400" b="0" dirty="0" smtClean="0"/>
              <a:t> </a:t>
            </a:r>
            <a:r>
              <a:rPr lang="en-GB" sz="2400" dirty="0"/>
              <a:t>Understand types of graphic</a:t>
            </a:r>
            <a:br>
              <a:rPr lang="en-GB" sz="2400" dirty="0"/>
            </a:br>
            <a:r>
              <a:rPr lang="en-GB" sz="2400" dirty="0"/>
              <a:t>images and graphical file formats </a:t>
            </a:r>
            <a:endParaRPr lang="en-US" sz="2400" dirty="0"/>
          </a:p>
        </p:txBody>
      </p:sp>
    </p:spTree>
    <p:extLst>
      <p:ext uri="{BB962C8B-B14F-4D97-AF65-F5344CB8AC3E}">
        <p14:creationId xmlns:p14="http://schemas.microsoft.com/office/powerpoint/2010/main" val="35306587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9"/>
            <a:ext cx="8712968" cy="5112568"/>
          </a:xfrm>
        </p:spPr>
        <p:txBody>
          <a:bodyPr>
            <a:noAutofit/>
          </a:bodyPr>
          <a:lstStyle/>
          <a:p>
            <a:pPr marL="255588" indent="-255588"/>
            <a:r>
              <a:rPr lang="en-GB" sz="1700" dirty="0" smtClean="0"/>
              <a:t>Similarly Printed </a:t>
            </a:r>
            <a:r>
              <a:rPr lang="en-GB" sz="1700" dirty="0"/>
              <a:t>graphics </a:t>
            </a:r>
            <a:r>
              <a:rPr lang="en-GB" sz="1700" dirty="0" smtClean="0"/>
              <a:t>is an issue because the final output determines the company image. Displayed print tends to be richer, the colour range brighter, the quality of print higher in terms of DPI and lower compression levels. Magazines for instance are plate printed rather than laser or ink which means using separation technologies, usually CMYK plates. </a:t>
            </a:r>
            <a:endParaRPr lang="en-GB" sz="1700" dirty="0"/>
          </a:p>
          <a:p>
            <a:pPr lvl="1"/>
            <a:r>
              <a:rPr lang="en-GB" sz="1700" b="1" dirty="0" smtClean="0"/>
              <a:t>Advertising</a:t>
            </a:r>
            <a:r>
              <a:rPr lang="en-GB" sz="1700" dirty="0" smtClean="0"/>
              <a:t> – Posters, leaflets, flyers and banners all have different acceptability standards. Posters will be A3 upwards which means the file size and quality needs to be good, flyers are A5 so the quality can be reduced. </a:t>
            </a:r>
            <a:endParaRPr lang="en-GB" sz="1700" dirty="0"/>
          </a:p>
          <a:p>
            <a:pPr lvl="1"/>
            <a:r>
              <a:rPr lang="en-GB" sz="1700" b="1" dirty="0"/>
              <a:t>M</a:t>
            </a:r>
            <a:r>
              <a:rPr lang="en-GB" sz="1700" b="1" dirty="0" smtClean="0"/>
              <a:t>agazines </a:t>
            </a:r>
            <a:r>
              <a:rPr lang="en-GB" sz="1700" b="1" dirty="0"/>
              <a:t>and newspapers </a:t>
            </a:r>
            <a:r>
              <a:rPr lang="en-GB" sz="1700" dirty="0"/>
              <a:t>– In newspapers and magazines they will be very high quality prints, they will have a wide target audience and though the images may only be seen for an instant, they have to be perfect. Printing on </a:t>
            </a:r>
            <a:r>
              <a:rPr lang="en-GB" sz="1700" dirty="0" smtClean="0"/>
              <a:t>newspaper will degrade the image quality because of the paper density, newsprint soaks the ink in more and lowers the quality of the file but is mass produced and looked at less than magazines. </a:t>
            </a:r>
            <a:endParaRPr lang="en-GB" sz="1700" dirty="0"/>
          </a:p>
          <a:p>
            <a:pPr lvl="1"/>
            <a:r>
              <a:rPr lang="en-GB" sz="1700" b="1" dirty="0"/>
              <a:t>B</a:t>
            </a:r>
            <a:r>
              <a:rPr lang="en-GB" sz="1700" b="1" dirty="0" smtClean="0"/>
              <a:t>illboards </a:t>
            </a:r>
            <a:r>
              <a:rPr lang="en-GB" sz="1700" b="1" dirty="0"/>
              <a:t>and hoardings </a:t>
            </a:r>
            <a:r>
              <a:rPr lang="en-GB" sz="1700" dirty="0" smtClean="0"/>
              <a:t>– These will be large, sometimes very large, therefor the image quality needs to be as best as it can get, Vector works best at this size for instance so company banners will be Vector. For image these will need to be printed as separate sheets so they can </a:t>
            </a:r>
            <a:r>
              <a:rPr lang="en-GB" sz="1700" dirty="0"/>
              <a:t>be multiple images as long as the bleeding and print margins are set.</a:t>
            </a:r>
          </a:p>
          <a:p>
            <a:pPr marL="0" lvl="1" indent="0">
              <a:buNone/>
            </a:pPr>
            <a:r>
              <a:rPr lang="en-GB" sz="1700" b="1" dirty="0" smtClean="0"/>
              <a:t>P2.6 </a:t>
            </a:r>
            <a:r>
              <a:rPr lang="en-GB" sz="1700" b="1" dirty="0"/>
              <a:t>– Task </a:t>
            </a:r>
            <a:r>
              <a:rPr lang="en-GB" sz="1700" b="1" dirty="0" smtClean="0"/>
              <a:t>06</a:t>
            </a:r>
            <a:r>
              <a:rPr lang="en-GB" sz="1700" dirty="0" smtClean="0"/>
              <a:t> </a:t>
            </a:r>
            <a:r>
              <a:rPr lang="en-GB" sz="1700" dirty="0"/>
              <a:t>– </a:t>
            </a:r>
            <a:r>
              <a:rPr lang="en-GB" sz="1700" dirty="0" smtClean="0"/>
              <a:t>Discuss how the intended use of graphic images can impact on the quality and output with chosen examples</a:t>
            </a:r>
            <a:r>
              <a:rPr lang="en-GB" sz="1700" dirty="0" smtClean="0"/>
              <a:t>.</a:t>
            </a:r>
            <a:endParaRPr lang="en-GB" sz="1700" dirty="0" smtClean="0"/>
          </a:p>
        </p:txBody>
      </p:sp>
      <p:sp>
        <p:nvSpPr>
          <p:cNvPr id="3" name="Title 2"/>
          <p:cNvSpPr>
            <a:spLocks noGrp="1"/>
          </p:cNvSpPr>
          <p:nvPr>
            <p:ph type="title"/>
          </p:nvPr>
        </p:nvSpPr>
        <p:spPr>
          <a:xfrm>
            <a:off x="230832" y="116632"/>
            <a:ext cx="8733656" cy="504056"/>
          </a:xfrm>
        </p:spPr>
        <p:txBody>
          <a:bodyPr>
            <a:normAutofit/>
          </a:bodyPr>
          <a:lstStyle/>
          <a:p>
            <a:r>
              <a:rPr lang="en-GB" sz="1500" dirty="0"/>
              <a:t>LO2 Understand types of graphic images and graphical file formats - Differing uses of graphics </a:t>
            </a:r>
            <a:r>
              <a:rPr lang="en-GB" sz="1500" dirty="0" smtClean="0"/>
              <a:t>- Offline</a:t>
            </a:r>
            <a:endParaRPr lang="en-GB" sz="1500" dirty="0"/>
          </a:p>
        </p:txBody>
      </p:sp>
      <p:graphicFrame>
        <p:nvGraphicFramePr>
          <p:cNvPr id="16" name="Table 15"/>
          <p:cNvGraphicFramePr>
            <a:graphicFrameLocks noGrp="1"/>
          </p:cNvGraphicFramePr>
          <p:nvPr>
            <p:extLst>
              <p:ext uri="{D42A27DB-BD31-4B8C-83A1-F6EECF244321}">
                <p14:modId xmlns:p14="http://schemas.microsoft.com/office/powerpoint/2010/main" val="2695868521"/>
              </p:ext>
            </p:extLst>
          </p:nvPr>
        </p:nvGraphicFramePr>
        <p:xfrm>
          <a:off x="253234" y="5762848"/>
          <a:ext cx="8639247" cy="640080"/>
        </p:xfrm>
        <a:graphic>
          <a:graphicData uri="http://schemas.openxmlformats.org/drawingml/2006/table">
            <a:tbl>
              <a:tblPr firstRow="1" bandRow="1">
                <a:tableStyleId>{5C22544A-7EE6-4342-B048-85BDC9FD1C3A}</a:tableStyleId>
              </a:tblPr>
              <a:tblGrid>
                <a:gridCol w="2879749"/>
                <a:gridCol w="2879749"/>
                <a:gridCol w="2879749"/>
              </a:tblGrid>
              <a:tr h="298832">
                <a:tc>
                  <a:txBody>
                    <a:bodyPr/>
                    <a:lstStyle/>
                    <a:p>
                      <a:pPr algn="ctr"/>
                      <a:r>
                        <a:rPr lang="en-GB" sz="1500" b="1" dirty="0" smtClean="0">
                          <a:latin typeface="Calibri" pitchFamily="34" charset="0"/>
                        </a:rPr>
                        <a:t>Use on web </a:t>
                      </a:r>
                      <a:endParaRPr lang="en-GB" sz="1500" dirty="0">
                        <a:latin typeface="Calibri" pitchFamily="34" charset="0"/>
                      </a:endParaRPr>
                    </a:p>
                  </a:txBody>
                  <a:tcPr/>
                </a:tc>
                <a:tc>
                  <a:txBody>
                    <a:bodyPr/>
                    <a:lstStyle/>
                    <a:p>
                      <a:pPr algn="ctr"/>
                      <a:r>
                        <a:rPr lang="en-GB" sz="1500" b="1" dirty="0" smtClean="0">
                          <a:latin typeface="Calibri" pitchFamily="34" charset="0"/>
                        </a:rPr>
                        <a:t>Use on mobile phones </a:t>
                      </a:r>
                      <a:endParaRPr lang="en-GB" sz="1500" dirty="0">
                        <a:latin typeface="Calibri" pitchFamily="34" charset="0"/>
                      </a:endParaRPr>
                    </a:p>
                  </a:txBody>
                  <a:tcPr/>
                </a:tc>
                <a:tc>
                  <a:txBody>
                    <a:bodyPr/>
                    <a:lstStyle/>
                    <a:p>
                      <a:pPr algn="ctr"/>
                      <a:r>
                        <a:rPr lang="en-GB" sz="1500" b="1" dirty="0" smtClean="0">
                          <a:latin typeface="Calibri" pitchFamily="34" charset="0"/>
                        </a:rPr>
                        <a:t>Use in interactive media </a:t>
                      </a:r>
                      <a:endParaRPr lang="en-GB" sz="1500" dirty="0">
                        <a:latin typeface="Calibri" pitchFamily="34" charset="0"/>
                      </a:endParaRPr>
                    </a:p>
                  </a:txBody>
                  <a:tcPr/>
                </a:tc>
              </a:tr>
              <a:tr h="298832">
                <a:tc>
                  <a:txBody>
                    <a:bodyPr/>
                    <a:lstStyle/>
                    <a:p>
                      <a:pPr algn="ctr"/>
                      <a:r>
                        <a:rPr lang="en-GB" sz="1500" b="1" dirty="0" smtClean="0">
                          <a:latin typeface="Calibri" pitchFamily="34" charset="0"/>
                        </a:rPr>
                        <a:t>Advertising</a:t>
                      </a:r>
                      <a:r>
                        <a:rPr lang="en-GB" sz="1500" dirty="0" smtClean="0">
                          <a:latin typeface="Calibri" pitchFamily="34" charset="0"/>
                        </a:rPr>
                        <a:t> </a:t>
                      </a:r>
                      <a:endParaRPr lang="en-GB" sz="1500" dirty="0">
                        <a:latin typeface="Calibri" pitchFamily="34" charset="0"/>
                      </a:endParaRPr>
                    </a:p>
                  </a:txBody>
                  <a:tcPr/>
                </a:tc>
                <a:tc>
                  <a:txBody>
                    <a:bodyPr/>
                    <a:lstStyle/>
                    <a:p>
                      <a:pPr algn="ctr"/>
                      <a:r>
                        <a:rPr lang="en-GB" sz="1500" b="1" dirty="0" smtClean="0">
                          <a:latin typeface="Calibri" pitchFamily="34" charset="0"/>
                        </a:rPr>
                        <a:t>Magazines and newspapers </a:t>
                      </a:r>
                      <a:endParaRPr lang="en-GB" sz="1500" dirty="0">
                        <a:latin typeface="Calibri" pitchFamily="34" charset="0"/>
                      </a:endParaRPr>
                    </a:p>
                  </a:txBody>
                  <a:tcPr/>
                </a:tc>
                <a:tc>
                  <a:txBody>
                    <a:bodyPr/>
                    <a:lstStyle/>
                    <a:p>
                      <a:pPr algn="ctr"/>
                      <a:r>
                        <a:rPr lang="en-GB" sz="1500" b="1" dirty="0" smtClean="0">
                          <a:latin typeface="Calibri" pitchFamily="34" charset="0"/>
                        </a:rPr>
                        <a:t>Billboards and hoardings </a:t>
                      </a:r>
                      <a:endParaRPr lang="en-GB" sz="1500" dirty="0">
                        <a:latin typeface="Calibri" pitchFamily="34" charset="0"/>
                      </a:endParaRPr>
                    </a:p>
                  </a:txBody>
                  <a:tcPr/>
                </a:tc>
              </a:tr>
            </a:tbl>
          </a:graphicData>
        </a:graphic>
      </p:graphicFrame>
    </p:spTree>
    <p:extLst>
      <p:ext uri="{BB962C8B-B14F-4D97-AF65-F5344CB8AC3E}">
        <p14:creationId xmlns:p14="http://schemas.microsoft.com/office/powerpoint/2010/main" val="20732436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6254070" cy="5904655"/>
          </a:xfrm>
        </p:spPr>
        <p:txBody>
          <a:bodyPr>
            <a:noAutofit/>
          </a:bodyPr>
          <a:lstStyle/>
          <a:p>
            <a:pPr marL="255588" indent="-255588"/>
            <a:r>
              <a:rPr lang="en-GB" sz="1740" dirty="0" smtClean="0"/>
              <a:t>Because of the different mediums on the previous page have different intent, the size</a:t>
            </a:r>
            <a:r>
              <a:rPr lang="en-GB" sz="1740" dirty="0"/>
              <a:t>, resolution, compression, colour depth </a:t>
            </a:r>
            <a:r>
              <a:rPr lang="en-GB" sz="1740" dirty="0" smtClean="0"/>
              <a:t>all have to be taken into account. The larger the image with more display space there is, the higher the resolution needs to be.</a:t>
            </a:r>
          </a:p>
          <a:p>
            <a:pPr marL="255588" indent="-255588"/>
            <a:r>
              <a:rPr lang="en-GB" sz="1740" b="1" dirty="0" smtClean="0"/>
              <a:t>Web delivery </a:t>
            </a:r>
            <a:r>
              <a:rPr lang="en-GB" sz="1740" dirty="0" smtClean="0"/>
              <a:t>means taking into account how long it takes to deliver, to upload and download </a:t>
            </a:r>
            <a:r>
              <a:rPr lang="en-GB" sz="1740" dirty="0"/>
              <a:t>(e.g. over dial up, 3G, Broadband, high speed internet</a:t>
            </a:r>
            <a:r>
              <a:rPr lang="en-GB" sz="1740" dirty="0" smtClean="0"/>
              <a:t>).</a:t>
            </a:r>
          </a:p>
          <a:p>
            <a:pPr marL="255588" indent="-255588"/>
            <a:r>
              <a:rPr lang="en-GB" sz="1740" b="1" dirty="0" smtClean="0"/>
              <a:t>The size of the </a:t>
            </a:r>
            <a:r>
              <a:rPr lang="it-IT" sz="1740" b="1" dirty="0" smtClean="0"/>
              <a:t>Magazine </a:t>
            </a:r>
            <a:r>
              <a:rPr lang="it-IT" sz="1740" dirty="0"/>
              <a:t>(e.g. A4, A5) </a:t>
            </a:r>
            <a:r>
              <a:rPr lang="it-IT" sz="1740" dirty="0" smtClean="0"/>
              <a:t>changes the need for image quality, a flyer can be lower grade if the image is not as noticeable. Posters are examined more so the quality is more noticeable but they are very specific in terms of hiding content. A flyer will have more writing which disguises quality, posters have more on view which allows the user to see the image for longer.</a:t>
            </a:r>
          </a:p>
          <a:p>
            <a:pPr marL="255588" indent="-255588"/>
            <a:r>
              <a:rPr lang="en-GB" sz="1740" b="1" dirty="0" smtClean="0"/>
              <a:t>Billboards</a:t>
            </a:r>
            <a:r>
              <a:rPr lang="en-GB" sz="1740" b="1" dirty="0"/>
              <a:t>, hoarding </a:t>
            </a:r>
            <a:r>
              <a:rPr lang="en-GB" sz="1740" dirty="0"/>
              <a:t>(ultra large images) </a:t>
            </a:r>
            <a:r>
              <a:rPr lang="en-GB" sz="1740" dirty="0" smtClean="0"/>
              <a:t>these will usually be seen from a distance and quickly, so the impact of the quality is diminished but the quality of output still needs to be good because of the size.</a:t>
            </a:r>
          </a:p>
          <a:p>
            <a:pPr marL="0" indent="0">
              <a:buNone/>
            </a:pPr>
            <a:r>
              <a:rPr lang="en-GB" sz="1740" b="1" dirty="0" smtClean="0"/>
              <a:t>D1.1 </a:t>
            </a:r>
            <a:r>
              <a:rPr lang="en-GB" sz="1740" b="1" dirty="0" smtClean="0"/>
              <a:t>- Task </a:t>
            </a:r>
            <a:r>
              <a:rPr lang="en-GB" sz="1740" b="1" dirty="0" smtClean="0"/>
              <a:t>07 </a:t>
            </a:r>
            <a:r>
              <a:rPr lang="en-GB" sz="1740" dirty="0" smtClean="0"/>
              <a:t>– Evaluate, with a range of examples, how different delivery mediums for graphics influence file formats.</a:t>
            </a:r>
          </a:p>
        </p:txBody>
      </p:sp>
      <p:sp>
        <p:nvSpPr>
          <p:cNvPr id="3" name="Title 2"/>
          <p:cNvSpPr>
            <a:spLocks noGrp="1"/>
          </p:cNvSpPr>
          <p:nvPr>
            <p:ph type="title"/>
          </p:nvPr>
        </p:nvSpPr>
        <p:spPr>
          <a:xfrm>
            <a:off x="230832" y="116632"/>
            <a:ext cx="8733656" cy="504056"/>
          </a:xfrm>
        </p:spPr>
        <p:txBody>
          <a:bodyPr>
            <a:normAutofit/>
          </a:bodyPr>
          <a:lstStyle/>
          <a:p>
            <a:r>
              <a:rPr lang="en-GB" sz="1600" dirty="0" smtClean="0"/>
              <a:t>D1.1 - </a:t>
            </a:r>
            <a:r>
              <a:rPr lang="en-GB" sz="1600" dirty="0"/>
              <a:t>Understand types of graphic images and graphical file </a:t>
            </a:r>
            <a:r>
              <a:rPr lang="en-GB" sz="1600" dirty="0" smtClean="0"/>
              <a:t>formats – Differing display mediums </a:t>
            </a:r>
            <a:endParaRPr lang="en-GB" sz="1600" dirty="0"/>
          </a:p>
        </p:txBody>
      </p:sp>
      <p:pic>
        <p:nvPicPr>
          <p:cNvPr id="3074" name="Picture 2" descr="http://cdn.instantshift.com/media/uploads/2010/07/htoysfblt.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6510" y="908720"/>
            <a:ext cx="2433328" cy="165466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lifeincmyk.files.wordpress.com/2011/05/benetton.jpg">
            <a:hlinkClick r:id="rId4"/>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8237" t="10099" r="6953" b="10636"/>
          <a:stretch/>
        </p:blipFill>
        <p:spPr bwMode="auto">
          <a:xfrm>
            <a:off x="6566510" y="2779408"/>
            <a:ext cx="2433328" cy="170904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i.ebayimg.com/t/Silk-Cut-Cigarettes-Magazine-Advert-3305-/00/s/ODc3WDEyODA=/$(KGrHqN,!gsE7BNqcR)7BPF(g4hH9Q~~60_35.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66510" y="4651615"/>
            <a:ext cx="2455137" cy="16776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66022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92696"/>
            <a:ext cx="6002042" cy="5472607"/>
          </a:xfrm>
        </p:spPr>
        <p:txBody>
          <a:bodyPr>
            <a:noAutofit/>
          </a:bodyPr>
          <a:lstStyle/>
          <a:p>
            <a:pPr marL="177800" lvl="1" indent="-163513">
              <a:buSzPct val="68000"/>
              <a:buFont typeface="Wingdings 3"/>
              <a:buChar char=""/>
            </a:pPr>
            <a:r>
              <a:rPr lang="en-GB" sz="1600" b="1" dirty="0" smtClean="0"/>
              <a:t>Raster versus </a:t>
            </a:r>
            <a:r>
              <a:rPr lang="en-GB" sz="1600" b="1" dirty="0"/>
              <a:t>vector </a:t>
            </a:r>
            <a:r>
              <a:rPr lang="en-GB" sz="1600" dirty="0" smtClean="0"/>
              <a:t>-</a:t>
            </a:r>
            <a:r>
              <a:rPr lang="en-GB" sz="1600" dirty="0"/>
              <a:t> There are two types of images, vector and </a:t>
            </a:r>
            <a:r>
              <a:rPr lang="en-GB" sz="1600" dirty="0" smtClean="0"/>
              <a:t>Raster (bitmap), </a:t>
            </a:r>
            <a:r>
              <a:rPr lang="en-GB" sz="1600" b="1" dirty="0" smtClean="0"/>
              <a:t>Raster</a:t>
            </a:r>
            <a:r>
              <a:rPr lang="en-GB" sz="1600" dirty="0" smtClean="0"/>
              <a:t> </a:t>
            </a:r>
            <a:r>
              <a:rPr lang="en-GB" sz="1600" dirty="0"/>
              <a:t>is images, pictures, created in packages like Photoshop that use pixels to create the </a:t>
            </a:r>
            <a:r>
              <a:rPr lang="en-GB" sz="1600" dirty="0" smtClean="0"/>
              <a:t>image.</a:t>
            </a:r>
          </a:p>
          <a:p>
            <a:pPr marL="177800" lvl="1" indent="-163513">
              <a:buSzPct val="68000"/>
              <a:buFont typeface="Wingdings 3"/>
              <a:buChar char=""/>
            </a:pPr>
            <a:r>
              <a:rPr lang="en-GB" sz="1600" dirty="0" smtClean="0"/>
              <a:t>Features of Raster include pixel depth, </a:t>
            </a:r>
            <a:r>
              <a:rPr lang="en-GB" sz="1600" dirty="0"/>
              <a:t>dots per inch, scaling issues, file size, file formats TIFF, GIF, PNG, BMP, </a:t>
            </a:r>
            <a:r>
              <a:rPr lang="en-GB" sz="1600" dirty="0" smtClean="0"/>
              <a:t>JPEG. Each of these will have an impact on the quality of the image and the final output. For instance a 300 dpi JPEG is ½ as good as a 600dpi, but when it is saved as a BMP file the compression is lost and file size grows. When the image has more than 256 colours, the BMP rejects them for the nearest colour range. Only a Gif file can have transparency or animate but loses graphics quality to 16 colours when it does. A Tiff file is an uncompressed JPEG but maintains the quality and loads faster but file size is large.</a:t>
            </a:r>
          </a:p>
          <a:p>
            <a:pPr marL="177800" lvl="1" indent="-163513">
              <a:buSzPct val="68000"/>
              <a:buFont typeface="Wingdings 3"/>
              <a:buChar char=""/>
            </a:pPr>
            <a:r>
              <a:rPr lang="en-GB" sz="1600" dirty="0" smtClean="0"/>
              <a:t>Raster images cannot scale, that simple, well they can but quality is lost, it is the same as moving your head closer to the image, the image does not change but the screen pixel depth decreases.</a:t>
            </a:r>
          </a:p>
          <a:p>
            <a:pPr marL="177800" lvl="1" indent="-163513">
              <a:buSzPct val="68000"/>
              <a:buFont typeface="Wingdings 3"/>
              <a:buChar char=""/>
            </a:pPr>
            <a:r>
              <a:rPr lang="en-GB" sz="1600" dirty="0" smtClean="0"/>
              <a:t>All programs can import a Raster image, logos, images, banners etc. but few programs have an export facility like Art packages that manage them. A Raster image. A Raster image can be exported as a Vector image but will flatter the layers so the image is not scalable and will maintain a white surround.</a:t>
            </a:r>
            <a:endParaRPr lang="en-GB" sz="1600" dirty="0"/>
          </a:p>
        </p:txBody>
      </p:sp>
      <p:pic>
        <p:nvPicPr>
          <p:cNvPr id="16" name="Picture 2" descr="http://www.justskins.com/wp-content/uploads/2008/12/inkscape-047-spiro-typography.pn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9716" y="692697"/>
            <a:ext cx="2765913" cy="216023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1.123freevectors.com/wp-content/uploads/new/animals/120-animals-free-vector-illustrator-graphics-l.pn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63133" y="3212976"/>
            <a:ext cx="2773363" cy="2773364"/>
          </a:xfrm>
          <a:prstGeom prst="rect">
            <a:avLst/>
          </a:prstGeom>
          <a:noFill/>
          <a:extLst>
            <a:ext uri="{909E8E84-426E-40DD-AFC4-6F175D3DCCD1}">
              <a14:hiddenFill xmlns:a14="http://schemas.microsoft.com/office/drawing/2010/main">
                <a:solidFill>
                  <a:srgbClr val="FFFFFF"/>
                </a:solidFill>
              </a14:hiddenFill>
            </a:ext>
          </a:extLst>
        </p:spPr>
      </p:pic>
      <p:sp>
        <p:nvSpPr>
          <p:cNvPr id="30"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P3.1 </a:t>
            </a:r>
            <a:r>
              <a:rPr lang="en-GB" sz="3200" dirty="0" smtClean="0"/>
              <a:t>- Digital Image Types (theory) </a:t>
            </a:r>
            <a:endParaRPr lang="en-GB" sz="3200" dirty="0"/>
          </a:p>
        </p:txBody>
      </p:sp>
    </p:spTree>
    <p:extLst>
      <p:ext uri="{BB962C8B-B14F-4D97-AF65-F5344CB8AC3E}">
        <p14:creationId xmlns:p14="http://schemas.microsoft.com/office/powerpoint/2010/main" val="4231758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p:cNvSpPr>
                <a:spLocks noGrp="1"/>
              </p:cNvSpPr>
              <p:nvPr>
                <p:ph idx="1"/>
              </p:nvPr>
            </p:nvSpPr>
            <p:spPr>
              <a:xfrm>
                <a:off x="107504" y="692696"/>
                <a:ext cx="6336704" cy="5472607"/>
              </a:xfrm>
            </p:spPr>
            <p:txBody>
              <a:bodyPr>
                <a:noAutofit/>
              </a:bodyPr>
              <a:lstStyle/>
              <a:p>
                <a:pPr marL="177800" indent="-163513"/>
                <a:r>
                  <a:rPr lang="en-GB" sz="1340" b="1" dirty="0" smtClean="0"/>
                  <a:t>Vector </a:t>
                </a:r>
                <a:r>
                  <a:rPr lang="en-GB" sz="1340" b="1" dirty="0"/>
                  <a:t>graphics</a:t>
                </a:r>
                <a:r>
                  <a:rPr lang="en-GB" sz="1340" dirty="0"/>
                  <a:t> on the other hand are mathematically calculated forms, work out by the computer as coordinates on the screen. A Vector image like a circle is </a:t>
                </a:r>
                <a14:m>
                  <m:oMath xmlns:m="http://schemas.openxmlformats.org/officeDocument/2006/math">
                    <m:r>
                      <a:rPr lang="el-GR" sz="1340">
                        <a:latin typeface="Cambria Math"/>
                      </a:rPr>
                      <m:t>𝜋</m:t>
                    </m:r>
                    <m:sSup>
                      <m:sSupPr>
                        <m:ctrlPr>
                          <a:rPr lang="en-GB" sz="1340" i="1">
                            <a:latin typeface="Cambria Math"/>
                          </a:rPr>
                        </m:ctrlPr>
                      </m:sSupPr>
                      <m:e>
                        <m:r>
                          <a:rPr lang="en-GB" sz="1340">
                            <a:latin typeface="Cambria Math"/>
                          </a:rPr>
                          <m:t>𝑟</m:t>
                        </m:r>
                      </m:e>
                      <m:sup>
                        <m:r>
                          <a:rPr lang="en-GB" sz="1340">
                            <a:latin typeface="Cambria Math"/>
                          </a:rPr>
                          <m:t>2</m:t>
                        </m:r>
                      </m:sup>
                    </m:sSup>
                    <m:r>
                      <a:rPr lang="en-GB" sz="1340">
                        <a:latin typeface="Cambria Math"/>
                      </a:rPr>
                      <m:t>,</m:t>
                    </m:r>
                  </m:oMath>
                </a14:m>
                <a:r>
                  <a:rPr lang="en-GB" sz="1340" dirty="0"/>
                  <a:t> and oval is the same with the x and y dimension decreased or increased. When the computer needs to make it larger, instead of increasing the pixels, it merely changes the </a:t>
                </a:r>
                <a:r>
                  <a:rPr lang="en-GB" sz="1340" dirty="0" smtClean="0"/>
                  <a:t>parameters </a:t>
                </a:r>
                <a:r>
                  <a:rPr lang="en-GB" sz="1340" dirty="0"/>
                  <a:t>of the formula. Therefor the image can be printed as large as necessary, shrunken, stretched or skewed without the loss of quality.</a:t>
                </a:r>
              </a:p>
              <a:p>
                <a:pPr marL="177800" indent="-163513"/>
                <a:r>
                  <a:rPr lang="en-GB" sz="1340" dirty="0"/>
                  <a:t>More importantly the image is a series of calculations, not pixels, therefor the amount of information and the length of time to calculate that position is far less, takes up less room and therefor the file size is far smaller no matter how complicated it </a:t>
                </a:r>
                <a:r>
                  <a:rPr lang="en-GB" sz="1340" dirty="0" smtClean="0"/>
                  <a:t>is.</a:t>
                </a:r>
              </a:p>
              <a:p>
                <a:pPr marL="177800" indent="-163513"/>
                <a:r>
                  <a:rPr lang="en-GB" sz="1340" dirty="0" smtClean="0"/>
                  <a:t>Vector graphics include geometric shapes that can be defined by a formula, </a:t>
                </a:r>
                <a:r>
                  <a:rPr lang="en-GB" sz="1340" dirty="0"/>
                  <a:t>lines, curves, </a:t>
                </a:r>
                <a:r>
                  <a:rPr lang="en-GB" sz="1340" dirty="0" smtClean="0"/>
                  <a:t>objects making them scalable, any vector shape can be printed larger, to any size, the dimensions of the calculation change but the smoothness persists.</a:t>
                </a:r>
              </a:p>
              <a:p>
                <a:pPr marL="177800" indent="-163513"/>
                <a:r>
                  <a:rPr lang="en-GB" sz="1340" dirty="0" smtClean="0"/>
                  <a:t>They are also more flexible, taken into 3D packages and made into 3D shapes, the formulas stay the same, content gets added.</a:t>
                </a:r>
              </a:p>
              <a:p>
                <a:pPr marL="177800" indent="-163513"/>
                <a:r>
                  <a:rPr lang="en-GB" sz="1340" dirty="0" smtClean="0"/>
                  <a:t>And because they are geometric using formulas, the </a:t>
                </a:r>
                <a:r>
                  <a:rPr lang="en-GB" sz="1340" dirty="0"/>
                  <a:t>file </a:t>
                </a:r>
                <a:r>
                  <a:rPr lang="en-GB" sz="1340" dirty="0" smtClean="0"/>
                  <a:t>size will be massively reduced, the computer does not need to know where every square pixel is, the formula and scale says so. File </a:t>
                </a:r>
                <a:r>
                  <a:rPr lang="en-GB" sz="1340" dirty="0"/>
                  <a:t>formats </a:t>
                </a:r>
                <a:r>
                  <a:rPr lang="en-GB" sz="1340" dirty="0" smtClean="0"/>
                  <a:t>include EPS</a:t>
                </a:r>
                <a:r>
                  <a:rPr lang="en-GB" sz="1340" dirty="0"/>
                  <a:t>, AI, CDR, DXF, SVG, </a:t>
                </a:r>
                <a:r>
                  <a:rPr lang="en-GB" sz="1340" dirty="0" smtClean="0"/>
                  <a:t>WMF and all will go into graphic packages for further manipulation.</a:t>
                </a:r>
                <a:endParaRPr lang="en-GB" sz="1340" dirty="0"/>
              </a:p>
              <a:p>
                <a:pPr marL="177800" indent="-163513"/>
                <a:r>
                  <a:rPr lang="en-GB" sz="1340" dirty="0"/>
                  <a:t>An example of a vector graphic program is Illustrator or Freehand and can be compared to Photoshop for a lot of </a:t>
                </a:r>
                <a:r>
                  <a:rPr lang="en-GB" sz="1340" dirty="0" smtClean="0"/>
                  <a:t>features, similar layout, similar saving features, cross compatibility etc. , Setting tonal variations, colour blends, shadows etc. are still mathematically calculated but the programs change when filters are used or when images are imported. </a:t>
                </a:r>
              </a:p>
              <a:p>
                <a:pPr marL="109728" indent="0">
                  <a:buNone/>
                </a:pPr>
                <a:r>
                  <a:rPr lang="en-GB" sz="1340" b="1" dirty="0" smtClean="0"/>
                  <a:t>P3.1 </a:t>
                </a:r>
                <a:r>
                  <a:rPr lang="en-GB" sz="1340" b="1" dirty="0" smtClean="0"/>
                  <a:t>– Task </a:t>
                </a:r>
                <a:r>
                  <a:rPr lang="en-GB" sz="1340" b="1" dirty="0" smtClean="0"/>
                  <a:t>08</a:t>
                </a:r>
                <a:r>
                  <a:rPr lang="en-GB" sz="1340" dirty="0" smtClean="0"/>
                  <a:t> </a:t>
                </a:r>
                <a:r>
                  <a:rPr lang="en-GB" sz="1340" dirty="0" smtClean="0"/>
                  <a:t>– State and define the technical difference between Vector and Raster with chosen examples in terms of function and features.</a:t>
                </a:r>
                <a:endParaRPr lang="en-GB" sz="1340" dirty="0"/>
              </a:p>
            </p:txBody>
          </p:sp>
        </mc:Choice>
        <mc:Fallback>
          <p:sp>
            <p:nvSpPr>
              <p:cNvPr id="2" name="Content Placeholder 1"/>
              <p:cNvSpPr>
                <a:spLocks noGrp="1" noRot="1" noChangeAspect="1" noMove="1" noResize="1" noEditPoints="1" noAdjustHandles="1" noChangeArrowheads="1" noChangeShapeType="1" noTextEdit="1"/>
              </p:cNvSpPr>
              <p:nvPr>
                <p:ph idx="1"/>
              </p:nvPr>
            </p:nvSpPr>
            <p:spPr>
              <a:xfrm>
                <a:off x="107504" y="692696"/>
                <a:ext cx="6336704" cy="5472607"/>
              </a:xfrm>
              <a:blipFill rotWithShape="1">
                <a:blip r:embed="rId2"/>
                <a:stretch>
                  <a:fillRect t="-111" r="-577" b="-1784"/>
                </a:stretch>
              </a:blipFill>
            </p:spPr>
            <p:txBody>
              <a:bodyPr/>
              <a:lstStyle/>
              <a:p>
                <a:r>
                  <a:rPr lang="en-GB">
                    <a:noFill/>
                  </a:rPr>
                  <a:t> </a:t>
                </a:r>
              </a:p>
            </p:txBody>
          </p:sp>
        </mc:Fallback>
      </mc:AlternateContent>
      <p:pic>
        <p:nvPicPr>
          <p:cNvPr id="16" name="Picture 2" descr="http://www.justskins.com/wp-content/uploads/2008/12/inkscape-047-spiro-typography.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692697"/>
            <a:ext cx="2499413" cy="195209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g1.123freevectors.com/wp-content/uploads/new/animals/120-animals-free-vector-illustrator-graphics-l.pn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16216" y="3466058"/>
            <a:ext cx="2520280" cy="2520281"/>
          </a:xfrm>
          <a:prstGeom prst="rect">
            <a:avLst/>
          </a:prstGeom>
          <a:noFill/>
          <a:extLst>
            <a:ext uri="{909E8E84-426E-40DD-AFC4-6F175D3DCCD1}">
              <a14:hiddenFill xmlns:a14="http://schemas.microsoft.com/office/drawing/2010/main">
                <a:solidFill>
                  <a:srgbClr val="FFFFFF"/>
                </a:solidFill>
              </a14:hiddenFill>
            </a:ext>
          </a:extLst>
        </p:spPr>
      </p:pic>
      <p:sp>
        <p:nvSpPr>
          <p:cNvPr id="30"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P3.1 </a:t>
            </a:r>
            <a:r>
              <a:rPr lang="en-GB" sz="3200" dirty="0" smtClean="0"/>
              <a:t>- Digital Image Types (theory) </a:t>
            </a:r>
            <a:endParaRPr lang="en-GB" sz="3200" dirty="0"/>
          </a:p>
        </p:txBody>
      </p:sp>
    </p:spTree>
    <p:extLst>
      <p:ext uri="{BB962C8B-B14F-4D97-AF65-F5344CB8AC3E}">
        <p14:creationId xmlns:p14="http://schemas.microsoft.com/office/powerpoint/2010/main" val="29959442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92696"/>
            <a:ext cx="6902142" cy="5832647"/>
          </a:xfrm>
        </p:spPr>
        <p:txBody>
          <a:bodyPr>
            <a:noAutofit/>
          </a:bodyPr>
          <a:lstStyle/>
          <a:p>
            <a:pPr marL="176213" indent="-169863"/>
            <a:r>
              <a:rPr lang="en-GB" sz="1300" b="1" dirty="0" smtClean="0"/>
              <a:t>Lossless Compression</a:t>
            </a:r>
            <a:r>
              <a:rPr lang="en-GB" sz="1300" dirty="0" smtClean="0"/>
              <a:t> </a:t>
            </a:r>
            <a:r>
              <a:rPr lang="en-GB" sz="1300" dirty="0"/>
              <a:t>lets you recreate the original file exactly. All lossless compression is based on the idea of breaking a file into a "smaller" form for transmission or storage and then putting it back together on the other end so it can be used again.</a:t>
            </a:r>
          </a:p>
          <a:p>
            <a:pPr marL="176213" indent="-169863"/>
            <a:r>
              <a:rPr lang="en-GB" sz="1300" b="1" dirty="0"/>
              <a:t>Lossy compression</a:t>
            </a:r>
            <a:r>
              <a:rPr lang="en-GB" sz="1300" dirty="0"/>
              <a:t> works very differently. These programs simply eliminate "unnecessary" bits of information, </a:t>
            </a:r>
            <a:r>
              <a:rPr lang="en-GB" sz="1300" dirty="0" smtClean="0"/>
              <a:t>altering </a:t>
            </a:r>
            <a:r>
              <a:rPr lang="en-GB" sz="1300" dirty="0"/>
              <a:t>the file so that it is smaller. This type of compression is used a lot for reducing the file size of bitmap pictures, which tend to be fairly bulky. To see how this works, let's consider how your computer might compress a </a:t>
            </a:r>
            <a:r>
              <a:rPr lang="en-GB" sz="1300" dirty="0" smtClean="0"/>
              <a:t>scanned </a:t>
            </a:r>
            <a:r>
              <a:rPr lang="en-GB" sz="1300" dirty="0"/>
              <a:t>photograph.</a:t>
            </a:r>
          </a:p>
          <a:p>
            <a:pPr marL="176213" indent="-169863"/>
            <a:r>
              <a:rPr lang="en-GB" sz="1300" dirty="0"/>
              <a:t>A lossless compression program can't do much with this type of file. While large parts of the picture may look the </a:t>
            </a:r>
            <a:r>
              <a:rPr lang="en-GB" sz="1300" dirty="0" smtClean="0"/>
              <a:t>same, </a:t>
            </a:r>
            <a:r>
              <a:rPr lang="en-GB" sz="1300" dirty="0"/>
              <a:t>the whole sky is blue, for </a:t>
            </a:r>
            <a:r>
              <a:rPr lang="en-GB" sz="1300" dirty="0" smtClean="0"/>
              <a:t>example, </a:t>
            </a:r>
            <a:r>
              <a:rPr lang="en-GB" sz="1300" dirty="0"/>
              <a:t>most of the individual pixels are a little bit different. To make this picture smaller without compromising the resolution, you have to change the </a:t>
            </a:r>
            <a:r>
              <a:rPr lang="en-GB" sz="1300" dirty="0" smtClean="0"/>
              <a:t>colour </a:t>
            </a:r>
            <a:r>
              <a:rPr lang="en-GB" sz="1300" dirty="0"/>
              <a:t>value for certain pixels. If the picture had a lot of blue sky, the program would pick one </a:t>
            </a:r>
            <a:r>
              <a:rPr lang="en-GB" sz="1300" dirty="0" smtClean="0"/>
              <a:t>colour </a:t>
            </a:r>
            <a:r>
              <a:rPr lang="en-GB" sz="1300" dirty="0"/>
              <a:t>of blue that could be used for every pixel. Then, the program rewrites the file so that the value for every sky pixel refers back to this information. If the compression scheme works well, you won't notice the change, but the file size will be significantly reduced.</a:t>
            </a:r>
          </a:p>
          <a:p>
            <a:pPr marL="176213" indent="-169863"/>
            <a:r>
              <a:rPr lang="en-GB" sz="1300" dirty="0"/>
              <a:t>Of course, with lossy compression, you can't get the original file back after it has been compressed. You're stuck with the compression program's reinterpretation of the original. For this reason, you can't use this sort of compression for anything that needs to be reproduced exactly, including </a:t>
            </a:r>
            <a:r>
              <a:rPr lang="en-GB" sz="1300" dirty="0" smtClean="0"/>
              <a:t>executable software </a:t>
            </a:r>
            <a:r>
              <a:rPr lang="en-GB" sz="1300" dirty="0"/>
              <a:t>applications, databases and </a:t>
            </a:r>
            <a:r>
              <a:rPr lang="en-GB" sz="1300" dirty="0" smtClean="0"/>
              <a:t>spread sheets.</a:t>
            </a:r>
          </a:p>
          <a:p>
            <a:pPr marL="176213" indent="-169863"/>
            <a:r>
              <a:rPr lang="en-GB" sz="1400" b="1" dirty="0" smtClean="0"/>
              <a:t>Optimising</a:t>
            </a:r>
            <a:r>
              <a:rPr lang="en-GB" sz="1400" dirty="0"/>
              <a:t>, (e.g. file size, dimensions, appropriateness for intended output). </a:t>
            </a:r>
            <a:r>
              <a:rPr lang="en-GB" sz="1400" dirty="0" smtClean="0"/>
              <a:t>There is always a compromise of quality vs. File size, Large files are harder to transport and take longer to load but shrinking them (using Compression or optimisation) can work if the file is not reduced too much. Here the line is drawn is down to the technical needs of the client and the content of the image.</a:t>
            </a:r>
            <a:endParaRPr lang="en-GB" sz="1300" dirty="0" smtClean="0"/>
          </a:p>
          <a:p>
            <a:pPr marL="6350" indent="0">
              <a:buNone/>
            </a:pPr>
            <a:r>
              <a:rPr lang="en-GB" sz="1300" b="1" dirty="0" smtClean="0"/>
              <a:t>P3.2 </a:t>
            </a:r>
            <a:r>
              <a:rPr lang="en-GB" sz="1300" b="1" dirty="0"/>
              <a:t>– Task </a:t>
            </a:r>
            <a:r>
              <a:rPr lang="en-GB" sz="1300" b="1" dirty="0" smtClean="0"/>
              <a:t>09</a:t>
            </a:r>
            <a:r>
              <a:rPr lang="en-GB" sz="1300" dirty="0" smtClean="0"/>
              <a:t> </a:t>
            </a:r>
            <a:r>
              <a:rPr lang="en-GB" sz="1300" dirty="0"/>
              <a:t>– </a:t>
            </a:r>
            <a:r>
              <a:rPr lang="en-GB" sz="1300" dirty="0" smtClean="0"/>
              <a:t>Define and compare </a:t>
            </a:r>
            <a:r>
              <a:rPr lang="en-GB" sz="1300" b="1" dirty="0" smtClean="0"/>
              <a:t>Lossy</a:t>
            </a:r>
            <a:r>
              <a:rPr lang="en-GB" sz="1300" dirty="0" smtClean="0"/>
              <a:t> and </a:t>
            </a:r>
            <a:r>
              <a:rPr lang="en-GB" sz="1300" b="1" dirty="0" smtClean="0"/>
              <a:t>Lossless</a:t>
            </a:r>
            <a:r>
              <a:rPr lang="en-GB" sz="1300" dirty="0" smtClean="0"/>
              <a:t> Compression and the importance of </a:t>
            </a:r>
            <a:r>
              <a:rPr lang="en-GB" sz="1300" b="1" dirty="0" smtClean="0"/>
              <a:t>Optimising</a:t>
            </a:r>
            <a:r>
              <a:rPr lang="en-GB" sz="1300" dirty="0" smtClean="0"/>
              <a:t> images for final output with </a:t>
            </a:r>
            <a:r>
              <a:rPr lang="en-GB" sz="1300" dirty="0"/>
              <a:t>chosen examples</a:t>
            </a:r>
            <a:r>
              <a:rPr lang="en-GB" sz="1300" dirty="0" smtClean="0"/>
              <a:t>.</a:t>
            </a:r>
          </a:p>
        </p:txBody>
      </p:sp>
      <p:pic>
        <p:nvPicPr>
          <p:cNvPr id="1026" name="Picture 2" descr="http://1.bp.blogspot.com/_2mmoC7Ls9UQ/TOs7EUjKoII/AAAAAAAAADg/p3w5-Wy8VRQ/s320/Lossy-JPEG.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45428" y="2996952"/>
            <a:ext cx="2163076" cy="1182482"/>
          </a:xfrm>
          <a:prstGeom prst="rect">
            <a:avLst/>
          </a:prstGeom>
          <a:noFill/>
          <a:extLst>
            <a:ext uri="{909E8E84-426E-40DD-AFC4-6F175D3DCCD1}">
              <a14:hiddenFill xmlns:a14="http://schemas.microsoft.com/office/drawing/2010/main">
                <a:solidFill>
                  <a:srgbClr val="FFFFFF"/>
                </a:solidFill>
              </a14:hiddenFill>
            </a:ext>
          </a:extLst>
        </p:spPr>
      </p:pic>
      <p:sp>
        <p:nvSpPr>
          <p:cNvPr id="16" name="AutoShape 2" descr="data:image/jpeg;base64,/9j/4AAQSkZJRgABAQAAAQABAAD/2wCEAAkGBxASEhUREhQUFBQXExYbEhUVEBUTEhgVGRMaGBQRGBQYIiggGBsmHBgZITEhKis3Li4vFx8zODUsNyg5MisBCgoKDg0OGxAQGjUlICQwNDA4LDU1NzQ1Ny03NDY1LCwuLSwsLCw1MCwsLiwsLC0sLCwsLCwsLCwsLDQsLCwsLP/AABEIALoBEAMBEQACEQEDEQH/xAAbAAEAAwEBAQEAAAAAAAAAAAAAAwQFAgYBB//EAEEQAAICAQICAwwHCAMBAAMAAAECAAMRBBIFIRMxlAYUFSIzQVFSU7LS0yMyYWNzkdEWQnFygZKTsTRioaIHJEP/xAAbAQEAAgMBAQAAAAAAAAAAAAAABAUBAgMGB//EADYRAQABAgIFCwMEAgMBAAAAAAABAhEDUQQFEiExExQVMkFSgZGhwdEiYXEzseHwBkJiwvGC/9oADAMBAAIRAxEAPwD9xgICAgICAgICAgICAgICAgICAgICB8MDCr0OtStVrvUkVgEuxcF9vN9zBmPjE8s+r5gVYLR02o6J0awM3SAo2/o2Ne8HYXrUbSQCMgeeBBZp9cSdtyKBnaowx612qxZCdu3OfPkk5wQFDjoeIELmxF+lQsMqG6MMS9edhB3Z/oFAySSYE1Ok1hqdbbEawqANhNSZ3Ek7gN6kjAzk9X5hGNJr/GXpa9mV2DLb1TB3KbGBLHJA3YyQPMecCNtPxFUfFqO+1ioGAN3RAIqhkOBuDHxiebDJIBDBLxHRatzSUsClUcWHpXUbya9rhVG18BX+sMc+rmYEyprBtyyHLqGIAICbSXIGAQcgAcz9Y8h5gr2Ua8DIdCTjcAwz1AZUsmB6erlz5NA+XaXiDAjpauvI27kx4o5E4JK5B5cjz68eLA0uFJeExeys+4/VOQFz4q52rkjqzgQLkBAQEBAQEBAQEBAQEBAQEBAQEBAQItVTvRkyRuVlyOsZGMj7YGZpuBhUKMwObUsyE2gbbA+0AkkdW3OerHogVKu5bAH0xOA3/wDNQMtZuJ5dWBgKOoYyd2SCF3WcEV7unVjW+1BuQYbCsxOW84IbGDkcgfNA7ThbbalazpGrzlrE37gTnOCeTDAAbnjnyOYFO/gF207dTb0nRsqk22hckghiobGcAjOMjdkdQgdW8BtYg982DAbGC/ItXsOPHwQDgjIJHjc8ncAseCrBWgFxNi2M++wNYCWR0xt3gqAH5YPm+2BSXgOoVQF1Vjtvyxd7ANpIwBhiRt54GcHIzkDEDnU8B1RyV1Tk9EyAFrUXJcEWkq+dyqOWMZOeeDiBoeCm6PY1vSEWlwbE3qQQRsZcjcAGJ8wyAcYGIEtegYJYhsLB9/WCSoYABRz6hz5dXPzQI9Hwx62z0zuOeA5dhkqB63MZycHq5AbeeQ04CAgICAgICAgICAgICAgICAgICAgICAgICAgICAgICAgIFTU63ZbVVtz0hfnnGNqburz5najC2qKq79W3rLF97N1HdAy2EdDmhb66Xt6UBhbYUVNtWOabrFUnIIz1Ec5Jo0KKqI+r6ppmqIt2Re+/O0TMRbxuxtKdXdcWXUEUeNSRmsW5uGbNmbatu6sYy+QGG0Egk8p1q1bETRG3uq7bbuF/pm9pytOzN905sbfFocG4705QbU8epn3V3LdX4tgTCuANwOc55HzECcNI0TkYmbzumItMWnhffH/v5Ziq7N0nddY4ubvcFaxZtFdtr2tsu6PmhpCgdbHDMQByBknE1bRTNEbe+bcYiI3xfjtTP23xH5hrFf2LO7HFVNorqZbC46QatTpgVZQFGo243MT4oYLzVgSPOjVl8Suiapiabbtn6t//ABvwjtmJq4xa5t7nqgZUuj7AQEBAQEBAQEBAQEBAQEBAQEBAQEBAQEBAQEChxThNeo2bzYpQko1d1lLDIwfGrIPVO+BpFeDfZtvziJ/eJYmLon7n9MbRcVbduViOls6NrEACWtXnazgAeMRnkPRN403GjD5OJ3cOEXtPGIm14j7MbMXu5Xud04Ln6Tc4xuOouLKu8PtrbdmsbgDhcdQmZ03FmIjdaPtG/dbfu37szZhwnc1p1KMvSqU3YK6m5SxZ97mwhvpMsMndmZnT8WYmJtN/tHZFotu3WjI2YdUdztCbwGv2uHyvfV+wb33syLuwh3dRGCMnHXFWm4lVrxF4tv2Yvui2+bb92fE2Yc2dzGlNfREWbSXL/wD7F2bN+BYLW3ZsBAAIbPVMxp+NFe3Fr7rbo3W4W3brfY2YbCqAMDqHVIUzds+wEBAQEBAQEBAQEBAQEBAQEBAQEBAQEBAQEBAzuJ8Rap0REDlldvGsKABSg8ytn6//AJN6KJq4I2kaVRgRE1RO/JW8L3+xr7Q3y5vyFSL0rg5T6fJ4Xv8AY19ob5cchUdK4OU+nyeF7/Y19ob5cchUdK4OU+nyeF7/AGNfaG+XHIVHSuDlPp8nhe/2NfaG+XHIVHSuDlPp8nhe/wBjX2hvlxyFR0rg5T6fJ4Xv9jX2hvlxyFR0rg5T6fJ4Xv8AY19ob5cchUdK4OU+nyeF7/Y19ob5cchUdK4OU+nyscO4i9jlHRUIUMCthcHnjHNVxNK6Jo4pWjaVRj32Yndm0pokkBAQEBAQEBAQEBAzeI8RetwiIrkqWJawoBzxjkrZm9FE1cEbSdKowLbUTvyV/C9/sa+0N8ub8hUi9K4OU+nyeF7/AGNfaG+XHIVHSuDlPp8nhe/2NfaG+XHIVHSuDlPp8nhe/wBjX2hvlxyFR0rg5T6fJ4Xv9jX2hvlxyFR0rg5T6fJ4Xv8AY19ob5cchUdK4OU+nyeF7/Y19ob5cchUdK4OU+nyeF7/AGNfaG+XHIVHSuDlPp8nhe/2NfaG+XHIVHSuDlPp8rPDOIta7o6BCqo3i2FwQxcedVx9T/2aV0TTxStH0qjHiZpid2bP7pmcWIUGXGn1GwHqLZq2j850wO1C1rb6L5/DwtHF9UgBoe3UZroFvfFLIqX2amqvGFVSDte0so+r0a9WefXansQZwqJ60RHHhPZaZ+/2/N03Ee6TU0YXCEm2wMzJaVO2ypNiAHK+UZsnlhD/ABGZqmGKMCiv+/n4d6bjusFm3YprW2tW3LYbSLeIX6fKtnACoiP1dX2EYbU/38sTg4duO+37UxP8JOCcev1FyAgqguccqnq3VmjcpZHJIIbK9fWp6jyCmqZljFwaaKZ/Hu9ZOqGQEBAQJuEeXb8Ie+ZF0jsXeqOFfh7tyR1wQEDzPdHxyynUV1C2mgFVZTdWz9OxtCNp6wpB3BefIE+OpxgGBnt3cWF760prLV3VVop1BDA2a5dIDeoQ9Duz0iY3bk58oFC//wDJFiadL2poTftK79WUTY2jbULl9nJyV2BcdZHOBf4v3b20JdaaECV6mulWe/o/Gahbme0lcVKNwTrOWI6swJn7s7N9idDUGGiGorrbVoLD9GrFbMArUoLbd7Ng4yMiBBT3e7rdHWtaONSObrftXyxqboekVem27Sxx+6QV3ZGQudx/dRZrb9QjCtUrqpKolnSOrPbqFZLTgbLAKkyn7pzzOYHq4CB5/j7lbNw6xQxH9GkjA7VRrWL7Hj7PBcN7sL1rey9S4XT6d9ve5pffc4VdihnNlfP6wXltI5nkOkVz2odei0zMRTnPbl5b2pb3WHahFDKbNO9lfSk15sVXboMFcg4rJ545HIBwcbbbjGjb538Jtuyz9XP7YbcB6ufRbm22gjf3u2o2gYyU2IRv6txxzjbZ5rfhPb72/fsS191R6erTvp7FZ6w7FQ1ioG3lNzKu3qTnzGCwAzgmNvfazE6N9E1RVwTdy/Hm1ZtbaFVRUUAYOcWV7/GI8+COXm59czRVtNcfBjCt4t6bo5AQECbgnl7fwqffukXSOMLvVHVq8Djfl6vwrvfpjR+Mmt+rT4oZKUirrOG0WlGtrRyhyhZAxU5ByM9XMA/0ExMRPFvTiVU3imbXWploQEBAQEBAm4R5dvwh75kXSOxd6o4V+Hu3JHXBAocM4vRfkVt4w61IKuOeM4PWM+ccpiJieDerDqottRx3uOOXOorCNtLWYLAKSB0bty3AjrUeb0zpRTtVWlE0rFnCwprp4x8s7fd7d/7Kf6fuSRyFKo6Wxso9flDbQ7Mjta5askodlPIlSpONnPxSRz9MchSx0tjZR6/KYvd7d/7KfgjkKWelsbKPX5N93t3/ALKfgjkKTpbGyj1+XD6i5Sh6Vj9LUuClWMPaqsOSAjkT1TWrBpiLuuBrLFxMSmmYjfP3+XpQokZdIddqlqre187UUs2Bk4AycAdcTuZppmqYiO180OuquXfWwYZwcdYPXtYHmp5jkfTMRMTwZroqom1UWll8YGb1H3R9+SdH7VLrfhR4+ym+jqI2lEI27cFFI2HGUx6vIcurkJJtCmiuqO18GiqBU9GmVXap2LlV86A45D7ItBt1ZuV4fSMYqrGE2DFajCHrrHL6v2dUWg26s0h0tZZXKLvUYVto3KD1gN1gRaGNqbWuafS1152IqZOTtULk+k46+uLWJqmeMpZlggICBNwTy9v4VPv3SLpHGF3qjq1eBxvy9X4V3v0xo/GTW/Vp8UMlKQgICAgICAgIGTxHiV1Fy9EUG6o7t6F+phjGGXHWZA0zEmi1nqf8a0WnSOV2pta3u4/afW+mj/A/zJC5xOT1HROH3p9Pg/afW+mj/A/zI5xOR0Th96fT4ZCKRtOfGU5DDKkNjBZSOa9Z8/nnHam94WEYFHJxh1ReIizUPHrSK1tG8JZkuow4HRuuWUfWOWHVj+BkvA0iIqjaee1rqiurBqjA3/bxvubNFyuoZCGU9RByJbRMTF4eBrw6sOqaa4tMdku5lqQECjxq1kqLrjcr1FcjIyLkIyOWRmcsabUTP2TNX0RXpWHTPbVEeqp+0+t9NH+B/mSo5xOT6L0Th96fT4Q63jurtrap2p2upDbaWDYPXglzg/0mJx5mLWbUarw6aoqiqd39yUqbWRukRijj95cZx6DnkR9hE501zTwTcbR8PGi1cNNePlnDXgLhNu9c7TzzuZf3P45I5Z5dQn6NpFN7Vbnkdd6mx5pirBjaiL7u3y7fDybCsCAQcg9RHMEemWLxsxbc+zIQEBAQEBAQJuCeXt/Cp9+6RdI4wu9UdWrwON+Xq/Cu9+mNH4ya36tPihkpSEBAQEBAQEBAzdZwqzUXAIyjbUc7s+dhjGP4SDpmHt2em/x3S+b8puve3v8AZ9/ZPUevV/8Ach83+703S89z1/g/ZPUevV/9xzf7nS89z1/hhadXchFUtYepF5nl1nJxgfacDmJx2Jmq0LHnVFOFGJXNrxdr2dzrIKmub61mDUuNuOisba7fvcwvIYHIjxgZLwMCnaja3vO621rizgVcl9P37eMeXh5tVEAAAAAHUAMAfZiWjwkzffLqZCAgUuL1F69gwC1lSgnqybkAJ/Oc8WL0TH2S9Ar2NKw6sqon1R/snqPXq/8AuVPN/u+g9Lz3PX+FfiHc9fTU9pashFLEDcCQBnA5TE4Fovdth61mqqKdjjOf8KGk0ltrbKlLHznqRf5n6h/Dr9AM5UYc1cE/SNLw8CPqnfk1PAC12KtpFhKbiuPogQ3LCn638T5xkASx0XBpibzvl43Xus8eummmmdmmb7o959uDUk95QgICAgICAgIE3BPL2/hU+/dIukcYXeqOrV4HG/L1fhXe/TGj8ZNb9WnxQyUpCAgICAgICAgTcI8u34Q98yLpHYu9UcK/D3bkjrggVtDoKqQRUgXJy2Osn0ljzP8AWLMzVM8ZVOPoxWshWbbbltqliB0TrnaOZ5kfnN8OYiqJlF0zDqxMGqmmN82/eGb0p9S7s9vwyVy1Gai6O0nu+sfJ0p9S7s9vwxy1GZ0dpPd9Y+TpT6l3Z7fhjlqMzo7Se76x8nSn1Luz2/DHLUZnR2k931j5R27mKAV256ak86LFAC3IzEkjAAAJmteLTNMxEu2j6Dj0YtNVVO6Jzj5eqkR6BFqtOliNW4yrAhhkjIPWMjmIZiZibwafTpWoRFVFHUFAA/IQTMzN5ZHFvLr+EffEkaP2qbW/Cjx9kMlKQgICAgICAgIE3BPL2/hU+/dIukcYXeqOrV4HG/L0/hXe/TGj8ZNb9WnxQyUpCAgICAgICAgTcI8u34Q98yLpHYu9UcK/D3bkjrggICAgICAgICAgIGHxby6/hH3xJGj9qn1vwo8fZDJSkICAgICAgICBNwTy934VPv3SLpHGF3qjq1eDR1vDarSrOGyoYKVses4bG4eIRn6o6/ROEVTHBaV4VGJ14ur+AdP972m/45tt1ZufNMDuR5HgHT/e9pv+ONurM5pgdyPI8A6f73tN/wAcbdWZzTA7keR4B0/3vab/AI426szmmB3I8jwDp/ve03/HG3Vmc0wO5HkeAdP972m/4426szmmB3I8jwDp/ve03/HG3Vmc0wO5HkeAdP8Ae9pv+ONurM5pgdyPI8A6f73tN/xxt1ZnNMDuR5J9Fw2qolkDZIAJa2yzkDnA3k4ms1TPF0w8KjD6kWXJh0ICAgICAgICAgICBT1vDarSGcNkAgFbbK+ROcHYRmZiqY4OeJhUYnXi6DwDp/ve03/HNturNz5pgdyPI8A6f73tN/xxt1ZnNMDuR5HgHT/e9pv+ONurM5pgdyPI8A6f73tN/wAcbdWZzTA7keR4B0/3vab/AI426szmmB3I8jwDp/ve03/HG3Vmc0wO5HkeAdP972m/4426szmmB3I8jwDp/ve03/HG3Vmc0wO5HkeAdP8Ae9pv+ONurM5pgdyPJY0XDaqizIGywUMWsew4XO0eOTj6x6vTNZqmeLpRhUYfUiy3MOhAQEBAQEBAQEBAQEBAQEBAQEBAQEBAQEBAQEBAQEBAQEDC4xrzRqqHYXmk0akP0VF969J0mnNe5KlbB2izBI9b0yfo+DGLgVxFtrap4zEbrVXtNUx22v4NZm0sqo6jvkZ776fvq3f5TvLvTL9ERn6HOzo+r6TfnPLMlVclyG7Z2dmMtrb3X/5cb8fp2eG+zXfdnaUarve9S2ryr0npmTWlrPGPSJ0Plaj1bjSSnNSvnWSa+Q5aiYinfE7vo3ZTfqz9tuIq4xPZLWL2/v8AfJp6ajVONGc6ioWeLqUZ7HYLUXtrYWHBTcV2FmAZlsAbDDlFrrwKJxYtTVbfTNojfNondvvbjERNomJmN0tt+57CU7oQEBAQEBAQEBAQEBAQEBAQEBAQEBAQEBAQEBAQECO69E5uyrnq3MF/3Ah8I0e1r/yL+sFjwjR7Wv8AyL+sFjwjR7Wv/Iv6wWPCNHta/wDIv6wWPCNHta/8i/rBY8I0e1r/AMi/rBY8I0e1r/yL+sFjwjR7Wv8AyL+sFjwjR7Wv/Iv6wWS06mt87HVsde1g2PygSwEBAQEBAQEBAQEBAQEBAQEBAQEBAQEDF44Abav5Lf8Adc7YHWVmtf0Y/PtLDXjWlNvQ5O7eUB6JxUbApZqhbjYXAB8XOeR9ElbUXspORr2dr+/m3FZTWUEkBl5KrFuWzDEgeP1Zyp5Z9Hpi8NNirIGspyfGUYxzOApyMjax5Ny9EXg2KsjVaymsEsV5FAQBuYb3CJlRzwSw5xMxBTRVVwhZ2D0D8plqbB6B+UBsHoH5QGwegflAbB6B+UCfg6gXtj2Q98yNpHYutUcK/D3bsjrkgICAgICAgICAgIGJx4k21LudQUtJCWPXkhqgCSpGfrH851waYqner9Y41eFhxNE23s2pq2JVbrGYdYGstJHPByA/KSOToyVM6bpMReavT+Eve/8A3u7Vf8UzyVGTXn+kd79jvf8A73dqv+KOSoyOf6R3v2O9/wDvd2q/4o5KjI5/pHe/Z86IZx0l2cZx31dnHpxumOSoyZ59pHe/Z973/wC93ar/AIpnkqMmOf6R3v2WuD5W7busINTEh7XsGQy4I3k46zOGNTFNrLXVuPiYu1tze1vdvTgsyAgY3G/K1fyW/wC652wOsrNa/ox+faXmF7n3D46b6AXPctXRDd0rsztm3PNN7lguAc+fHKSdlT8vFuG+1r/b8fjcytX3HtXSi0bHZKdHXsZAqN3vZYzWlScMW6QnaSOYzmazRaNzrTpUVVfVu3zPn/4k4f3GfQ0pcyEpUgdejDpuXSNQcE4zzfd1ebERh7t5XpX1TNPb83Sv3IMbela/OK60UdCAQqvp3ILBvGy2n8/V0h68CZ2N97tY0qIp2Yp9fz8+j1U6IhAQEBAm4R5dvwh75kXSOxd6o4V+Hu3JHXBAQEBAQEBAQEBAQMTjflqfwrvfpnfA60qvW36Ufn2eB0/cxq0bpFdA+dca/FRTU91lpptLhd1i4YZQnkTnnjA67E/ur50jDmLTHd8bWvH8p9DwjiC16ffa7slxLqbnVejJTk7b2awjDkZYjxsEejMU1bmtWLhTNVo4x6+VvRxo+Ca6voFRnCpaxctrHfl3wGZmU56UNTuUKT4rHOMnIRTVFmasbCq2pntjL7elp8327gnEcafo73BFjNqN1rucll2ADeAUCBht5jnnaTzDZq3MRjYX1Xp/H9tx/t13gvDNUmstuuJZCtoRjcXGGvDVqtZ8mBWFUgdZUnz5OaYnavLTExKJwopp+37fL0s6IqXhn/IH4T++ki6R2LrVH+/h7t2R1yQEDG435Wr+S3/dc7YHWVmtf0Y/PtKtJjz5AQEBAQEBAQK6cWp09+bSw3VeLtqss6n552KcdY65E0mqKbXX+pMGvEivYi9re67+1+i9ezsmp+CReUpzX3Msfun7X6L17Oyan4I5SnM5lj90/a/RevZ2TU/BHKU5nMsfuvP63jjHUtdp7LAu1Bh0sWskZyDVYB6frDB+3lONeLarcsNG1fFeFMYsWm+6fJv8K7p6rMJaOic8hk5rY+ba/m6wMNgk8hnrnWjFipB0jQsTB3zvjN9TjF7cxXXjJxmxs4BIH7v2SXTgXi93nsXWkUVzTs8Jtx/h98K6j1Kv8jfDM83+7TpeO56/wgPdR0bmu6s52Kyms7h4xYEHdtx9X/2cMW2HNpla6vnE02masOnh9497O/2to9S3+1PinLlqM0/o/Se76x8n7W0epb/anxRy1GZ0fpPd9Y+VPjPdLXbRbWi3B2RgpG1CCRgHcGyv8RzmJxabbpdMPV+PFcTVRuvHbHyq8L7pLavFszcnpyOlX+pwHH8efXzPVOdGP2VJek6rifqwvL+Wjq+IVX20tUwYdHdkcwwO6nkynmp/j6RJ+jTEzeHktc0VUURTVFpv7O5MeeICAgICBLwz/kD8J/fSRdI7F1qj/fw927I65ICBjcb8rV/Jb/uudsDrKzWv6Mfn2lWkx58gICAgICAgIHnO6S5Vur3Mq5rbGWA/eX0yt0//AF8Xsv8AEpiOW/8An/sze/KvaJ/ev6yus9ntRmd+Ve0T+9f1ixtRmd+Ve0T+9f1ixtRmkrtVuakMPSCCP/IZiYlJXWzt0aKXcj6igEkek55AebJwPtm1NM1cHHGx8PCi9ctfuf0llanc2FP1ahzVMEg4Y8+fLkOQxy9MudHoqpo+qbvmmt9IwcbSJ5LD2bTN5z+9uEeHjLWkhVPNcccDUHJA+hr6z/3slZp1MzVFoe1/xXFoowsTaqiN8cZ+yn0q+sPzEg7FWT1XOcHvx5wdKvrD8xGxVkc5we/HnD4bk9ZfzEbFWTMaRgzNorjzh27ADJIA9JOBNXWZiIvKerhlzOh8ejcrlLMYt2qUBAQ9Qyw+uCPF5qRjM7RMGravezy2v9YYHIbGxFd54z2feLb/ACmPGNz01SkKASWIABY4yTj6x2gDJ+wYlo8HO+XUyEBAQECXhn/IH4T++ki6R2LrVH+/h7t2R1yQEDG435Wr+S3/AHXO2B1lZrX9GPz7SrSY8+QEBAQEBAQECXhSg3tn2Q9+RdI7F1qjhX4e7b6NfQPykdcnRr6B+UB0a+gflA89xDuca7UNYXCVlUGFGbCRnI9C/wAef9Jzqw4qm8pmBplWDhzRRG+Z4/x/fw2tDoaqV2VqFHWfOSfSzHmx+0zeIiN0ItddVc7VU3lUHA6x1PaBknAYYGTnzidYxao3XQ6tBwKqpqmnfP3n5PAie0t/uX9I5WvNr0fo/d9Z+VjQ8OSoswLMWCgljnkpYgDAHrGa1VTVxd8LBowotRFlyaupAp8Y0jXUW1KQpdGUMQSASMZIGMj7MzExeLNqKtmqKspU+Edz1VJDn6SzzOwwF5Ywi9S+fnzPPrmtOHFPB3x9LxMbrTuyccb8tT+Fd79MlYHWUWtv0o/PsgktQEBAQEBAl4Z/yB+E/vpIukdi61R/v4e7dkdckBAxuN+Vq/kt/wB1ztgdZWa1/Rj8+0q0mPPkBAQEBAQEBAm4R5dvwh75kXSOxd6o4V+Hu3JHXBAQKfFeILRX0jK7ncqoiAGx3Y4VFBIGSfSQB1kgQKtfdFp81K5aqy36ldlbK4O4rhvMuWBAJOG/dJgVae7XhzAsuoUhUdydlg8RK+kdua8/E5/bg4zg4CzX3TaNjWBaM2GwINj5+jZRbnl4u0uuc45HPVA+U90+jdUZbc73KIBXZuLhQxGzbuA2kNkjGCD1GB23dHpAtj9J4tVnRuRXYfpN2zo1wv0h3AjC55gjzQI7O6fSC2mkPve/b0ewbhtdHdHLdQBFbY8/LqgbMBAxON+Wp/Cu9+md8DrKvW36Ufn2QSWoCAgICAgS8M/5A/Cf30kXSOxdao/38PduyOuSAgZfGNHa7I1QQ7Q4Id2T620gghW9X/2dMOvZm6Jpmjzj4cUxNt9/3Uu8dZ6lHabPlTtziMlb0TX3oO8dZ6lHabPlRziMjomvvQd46z1KO02fKjnEZHRNfeg7x1nqUdps+VHOIyOia+9B3jrPUo7TZ8qOcRkdE196DvHWepR2mz5Uc4jI6Jr70HeOs9SjtNnyo5xGR0TX3oO8dZ6lHabPlRziMjomvvQd46z1KO02fKjnEZHRNfeha4Tor1sZ7RWAUAGyxnOdxJzlFxOWJiRXZP0LRKtH2rze9mvOScQECnxThyahOjfcPGVlZGKurqwZXVh1EEfwPMHIOIGd+yum3VuTaTXszuuZukNdptqNu7JfZYzMvoJ9HKBS13cRQ2mfT1M6k6dqq2ZtwXOkbTKxH72Eb84GhpO5jTI27x3Yperl33FxeajYXPnOKa1HoAgVNN3EaKuhdOilUW0WeKtaMXAABJVRzwANw8bl1wO9f3G6S7p+kDN071s4OwqGrYlCEK7SfGIJYEkYB5AABKncppltqtXenRCvYivtpzXW9aMawMZC2MOWPN6BA3YCBlcY0VzvW9QrO1bAwexk+sUIIIVs/UP5zph17M3RNM0aceiKYm29T7x1nqUdps+VO3OIyVvRNfeg7x1nqUdps+VHOIyOia+9B3jrPUo7TZ8qOcRkdE196DvHWepR2mz5Uc4jI6Jr70HeOs9SjtNnyo5xGR0TX3oO8dZ6lHabPlRziMjomvvQs8L0V6277BWo2FRssZySWU88ouPq/wDs5YmJt2T9C0SrR9q83vb3bE5JxAQEBAQEBAQEBAQEBAQEBAQEBAQEBAQEBAQEBAQEBAQEBAQED//Z">
            <a:hlinkClick r:id="rId4"/>
          </p:cNvPr>
          <p:cNvSpPr>
            <a:spLocks noChangeAspect="1" noChangeArrowheads="1"/>
          </p:cNvSpPr>
          <p:nvPr/>
        </p:nvSpPr>
        <p:spPr bwMode="auto">
          <a:xfrm>
            <a:off x="155575" y="-846138"/>
            <a:ext cx="2590800" cy="17716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Calibri" pitchFamily="34" charset="0"/>
            </a:endParaRPr>
          </a:p>
        </p:txBody>
      </p:sp>
      <p:sp>
        <p:nvSpPr>
          <p:cNvPr id="17" name="AutoShape 4" descr="data:image/jpeg;base64,/9j/4AAQSkZJRgABAQAAAQABAAD/2wCEAAkGBxASEhUREhQUFBQXExYbEhUVEBUTEhgVGRMaGBQRGBQYIiggGBsmHBgZITEhKis3Li4vFx8zODUsNyg5MisBCgoKDg0OGxAQGjUlICQwNDA4LDU1NzQ1Ny03NDY1LCwuLSwsLCw1MCwsLiwsLC0sLCwsLCwsLCwsLDQsLCwsLP/AABEIALoBEAMBEQACEQEDEQH/xAAbAAEAAwEBAQEAAAAAAAAAAAAAAwQFAgYBB//EAEEQAAICAQICAwwHCAMBAAMAAAECAAMRBBIFIRMxlAYUFSIzQVFSU7LS0yMyYWNzkdEWQnFygZKTsTRioaIHJEP/xAAbAQEAAgMBAQAAAAAAAAAAAAAABAUBAgMGB//EADYRAQABAgIFCwMEAgMBAAAAAAABAhEDUQQFEiExExQVMkFSgZGhwdEiYXEzseHwBkJiwvGC/9oADAMBAAIRAxEAPwD9xgICAgICAgICAgICAgICAgICAgICB8MDCr0OtStVrvUkVgEuxcF9vN9zBmPjE8s+r5gVYLR02o6J0awM3SAo2/o2Ne8HYXrUbSQCMgeeBBZp9cSdtyKBnaowx612qxZCdu3OfPkk5wQFDjoeIELmxF+lQsMqG6MMS9edhB3Z/oFAySSYE1Ok1hqdbbEawqANhNSZ3Ek7gN6kjAzk9X5hGNJr/GXpa9mV2DLb1TB3KbGBLHJA3YyQPMecCNtPxFUfFqO+1ioGAN3RAIqhkOBuDHxiebDJIBDBLxHRatzSUsClUcWHpXUbya9rhVG18BX+sMc+rmYEyprBtyyHLqGIAICbSXIGAQcgAcz9Y8h5gr2Ua8DIdCTjcAwz1AZUsmB6erlz5NA+XaXiDAjpauvI27kx4o5E4JK5B5cjz68eLA0uFJeExeys+4/VOQFz4q52rkjqzgQLkBAQEBAQEBAQEBAQEBAQEBAQEBAQItVTvRkyRuVlyOsZGMj7YGZpuBhUKMwObUsyE2gbbA+0AkkdW3OerHogVKu5bAH0xOA3/wDNQMtZuJ5dWBgKOoYyd2SCF3WcEV7unVjW+1BuQYbCsxOW84IbGDkcgfNA7ThbbalazpGrzlrE37gTnOCeTDAAbnjnyOYFO/gF207dTb0nRsqk22hckghiobGcAjOMjdkdQgdW8BtYg982DAbGC/ItXsOPHwQDgjIJHjc8ncAseCrBWgFxNi2M++wNYCWR0xt3gqAH5YPm+2BSXgOoVQF1Vjtvyxd7ANpIwBhiRt54GcHIzkDEDnU8B1RyV1Tk9EyAFrUXJcEWkq+dyqOWMZOeeDiBoeCm6PY1vSEWlwbE3qQQRsZcjcAGJ8wyAcYGIEtegYJYhsLB9/WCSoYABRz6hz5dXPzQI9Hwx62z0zuOeA5dhkqB63MZycHq5AbeeQ04CAgICAgICAgICAgICAgICAgICAgICAgICAgICAgICAgIFTU63ZbVVtz0hfnnGNqburz5najC2qKq79W3rLF97N1HdAy2EdDmhb66Xt6UBhbYUVNtWOabrFUnIIz1Ec5Jo0KKqI+r6ppmqIt2Re+/O0TMRbxuxtKdXdcWXUEUeNSRmsW5uGbNmbatu6sYy+QGG0Egk8p1q1bETRG3uq7bbuF/pm9pytOzN905sbfFocG4705QbU8epn3V3LdX4tgTCuANwOc55HzECcNI0TkYmbzumItMWnhffH/v5Ziq7N0nddY4ubvcFaxZtFdtr2tsu6PmhpCgdbHDMQByBknE1bRTNEbe+bcYiI3xfjtTP23xH5hrFf2LO7HFVNorqZbC46QatTpgVZQFGo243MT4oYLzVgSPOjVl8Suiapiabbtn6t//ABvwjtmJq4xa5t7nqgZUuj7AQEBAQEBAQEBAQEBAQEBAQEBAQEBAQEBAQEChxThNeo2bzYpQko1d1lLDIwfGrIPVO+BpFeDfZtvziJ/eJYmLon7n9MbRcVbduViOls6NrEACWtXnazgAeMRnkPRN403GjD5OJ3cOEXtPGIm14j7MbMXu5Xud04Ln6Tc4xuOouLKu8PtrbdmsbgDhcdQmZ03FmIjdaPtG/dbfu37szZhwnc1p1KMvSqU3YK6m5SxZ97mwhvpMsMndmZnT8WYmJtN/tHZFotu3WjI2YdUdztCbwGv2uHyvfV+wb33syLuwh3dRGCMnHXFWm4lVrxF4tv2Yvui2+bb92fE2Yc2dzGlNfREWbSXL/wD7F2bN+BYLW3ZsBAAIbPVMxp+NFe3Fr7rbo3W4W3brfY2YbCqAMDqHVIUzds+wEBAQEBAQEBAQEBAQEBAQEBAQEBAQEBAQEBAzuJ8Rap0REDlldvGsKABSg8ytn6//AJN6KJq4I2kaVRgRE1RO/JW8L3+xr7Q3y5vyFSL0rg5T6fJ4Xv8AY19ob5cchUdK4OU+nyeF7/Y19ob5cchUdK4OU+nyeF7/AGNfaG+XHIVHSuDlPp8nhe/2NfaG+XHIVHSuDlPp8nhe/wBjX2hvlxyFR0rg5T6fJ4Xv9jX2hvlxyFR0rg5T6fJ4Xv8AY19ob5cchUdK4OU+nyeF7/Y19ob5cchUdK4OU+nyscO4i9jlHRUIUMCthcHnjHNVxNK6Jo4pWjaVRj32Yndm0pokkBAQEBAQEBAQEBAzeI8RetwiIrkqWJawoBzxjkrZm9FE1cEbSdKowLbUTvyV/C9/sa+0N8ub8hUi9K4OU+nyeF7/AGNfaG+XHIVHSuDlPp8nhe/2NfaG+XHIVHSuDlPp8nhe/wBjX2hvlxyFR0rg5T6fJ4Xv9jX2hvlxyFR0rg5T6fJ4Xv8AY19ob5cchUdK4OU+nyeF7/Y19ob5cchUdK4OU+nyeF7/AGNfaG+XHIVHSuDlPp8nhe/2NfaG+XHIVHSuDlPp8rPDOIta7o6BCqo3i2FwQxcedVx9T/2aV0TTxStH0qjHiZpid2bP7pmcWIUGXGn1GwHqLZq2j850wO1C1rb6L5/DwtHF9UgBoe3UZroFvfFLIqX2amqvGFVSDte0so+r0a9WefXansQZwqJ60RHHhPZaZ+/2/N03Ee6TU0YXCEm2wMzJaVO2ypNiAHK+UZsnlhD/ABGZqmGKMCiv+/n4d6bjusFm3YprW2tW3LYbSLeIX6fKtnACoiP1dX2EYbU/38sTg4duO+37UxP8JOCcev1FyAgqguccqnq3VmjcpZHJIIbK9fWp6jyCmqZljFwaaKZ/Hu9ZOqGQEBAQJuEeXb8Ie+ZF0jsXeqOFfh7tyR1wQEDzPdHxyynUV1C2mgFVZTdWz9OxtCNp6wpB3BefIE+OpxgGBnt3cWF760prLV3VVop1BDA2a5dIDeoQ9Duz0iY3bk58oFC//wDJFiadL2poTftK79WUTY2jbULl9nJyV2BcdZHOBf4v3b20JdaaECV6mulWe/o/Gahbme0lcVKNwTrOWI6swJn7s7N9idDUGGiGorrbVoLD9GrFbMArUoLbd7Ng4yMiBBT3e7rdHWtaONSObrftXyxqboekVem27Sxx+6QV3ZGQudx/dRZrb9QjCtUrqpKolnSOrPbqFZLTgbLAKkyn7pzzOYHq4CB5/j7lbNw6xQxH9GkjA7VRrWL7Hj7PBcN7sL1rey9S4XT6d9ve5pffc4VdihnNlfP6wXltI5nkOkVz2odei0zMRTnPbl5b2pb3WHahFDKbNO9lfSk15sVXboMFcg4rJ545HIBwcbbbjGjb538Jtuyz9XP7YbcB6ufRbm22gjf3u2o2gYyU2IRv6txxzjbZ5rfhPb72/fsS191R6erTvp7FZ6w7FQ1ioG3lNzKu3qTnzGCwAzgmNvfazE6N9E1RVwTdy/Hm1ZtbaFVRUUAYOcWV7/GI8+COXm59czRVtNcfBjCt4t6bo5AQECbgnl7fwqffukXSOMLvVHVq8Djfl6vwrvfpjR+Mmt+rT4oZKUirrOG0WlGtrRyhyhZAxU5ByM9XMA/0ExMRPFvTiVU3imbXWploQEBAQEBAm4R5dvwh75kXSOxd6o4V+Hu3JHXBAocM4vRfkVt4w61IKuOeM4PWM+ccpiJieDerDqottRx3uOOXOorCNtLWYLAKSB0bty3AjrUeb0zpRTtVWlE0rFnCwprp4x8s7fd7d/7Kf6fuSRyFKo6Wxso9flDbQ7Mjta5askodlPIlSpONnPxSRz9MchSx0tjZR6/KYvd7d/7KfgjkKWelsbKPX5N93t3/ALKfgjkKTpbGyj1+XD6i5Sh6Vj9LUuClWMPaqsOSAjkT1TWrBpiLuuBrLFxMSmmYjfP3+XpQokZdIddqlqre187UUs2Bk4AycAdcTuZppmqYiO180OuquXfWwYZwcdYPXtYHmp5jkfTMRMTwZroqom1UWll8YGb1H3R9+SdH7VLrfhR4+ym+jqI2lEI27cFFI2HGUx6vIcurkJJtCmiuqO18GiqBU9GmVXap2LlV86A45D7ItBt1ZuV4fSMYqrGE2DFajCHrrHL6v2dUWg26s0h0tZZXKLvUYVto3KD1gN1gRaGNqbWuafS1152IqZOTtULk+k46+uLWJqmeMpZlggICBNwTy9v4VPv3SLpHGF3qjq1eBxvy9X4V3v0xo/GTW/Vp8UMlKQgICAgICAgIGTxHiV1Fy9EUG6o7t6F+phjGGXHWZA0zEmi1nqf8a0WnSOV2pta3u4/afW+mj/A/zJC5xOT1HROH3p9Pg/afW+mj/A/zI5xOR0Th96fT4ZCKRtOfGU5DDKkNjBZSOa9Z8/nnHam94WEYFHJxh1ReIizUPHrSK1tG8JZkuow4HRuuWUfWOWHVj+BkvA0iIqjaee1rqiurBqjA3/bxvubNFyuoZCGU9RByJbRMTF4eBrw6sOqaa4tMdku5lqQECjxq1kqLrjcr1FcjIyLkIyOWRmcsabUTP2TNX0RXpWHTPbVEeqp+0+t9NH+B/mSo5xOT6L0Th96fT4Q63jurtrap2p2upDbaWDYPXglzg/0mJx5mLWbUarw6aoqiqd39yUqbWRukRijj95cZx6DnkR9hE501zTwTcbR8PGi1cNNePlnDXgLhNu9c7TzzuZf3P45I5Z5dQn6NpFN7Vbnkdd6mx5pirBjaiL7u3y7fDybCsCAQcg9RHMEemWLxsxbc+zIQEBAQEBAQJuCeXt/Cp9+6RdI4wu9UdWrwON+Xq/Cu9+mNH4ya36tPihkpSEBAQEBAQEBAzdZwqzUXAIyjbUc7s+dhjGP4SDpmHt2em/x3S+b8puve3v8AZ9/ZPUevV/8Ach83+703S89z1/g/ZPUevV/9xzf7nS89z1/hhadXchFUtYepF5nl1nJxgfacDmJx2Jmq0LHnVFOFGJXNrxdr2dzrIKmub61mDUuNuOisba7fvcwvIYHIjxgZLwMCnaja3vO621rizgVcl9P37eMeXh5tVEAAAAAHUAMAfZiWjwkzffLqZCAgUuL1F69gwC1lSgnqybkAJ/Oc8WL0TH2S9Ar2NKw6sqon1R/snqPXq/8AuVPN/u+g9Lz3PX+FfiHc9fTU9pashFLEDcCQBnA5TE4Fovdth61mqqKdjjOf8KGk0ltrbKlLHznqRf5n6h/Dr9AM5UYc1cE/SNLw8CPqnfk1PAC12KtpFhKbiuPogQ3LCn638T5xkASx0XBpibzvl43Xus8eummmmdmmb7o959uDUk95QgICAgICAgIE3BPL2/hU+/dIukcYXeqOrV4HG/L1fhXe/TGj8ZNb9WnxQyUpCAgICAgICAgTcI8u34Q98yLpHYu9UcK/D3bkjrggVtDoKqQRUgXJy2Osn0ljzP8AWLMzVM8ZVOPoxWshWbbbltqliB0TrnaOZ5kfnN8OYiqJlF0zDqxMGqmmN82/eGb0p9S7s9vwyVy1Gai6O0nu+sfJ0p9S7s9vwxy1GZ0dpPd9Y+TpT6l3Z7fhjlqMzo7Se76x8nSn1Luz2/DHLUZnR2k931j5R27mKAV256ak86LFAC3IzEkjAAAJmteLTNMxEu2j6Dj0YtNVVO6Jzj5eqkR6BFqtOliNW4yrAhhkjIPWMjmIZiZibwafTpWoRFVFHUFAA/IQTMzN5ZHFvLr+EffEkaP2qbW/Cjx9kMlKQgICAgICAgIE3BPL2/hU+/dIukcYXeqOrV4HG/L0/hXe/TGj8ZNb9WnxQyUpCAgICAgICAgTcI8u34Q98yLpHYu9UcK/D3bkjrggICAgICAgICAgIGHxby6/hH3xJGj9qn1vwo8fZDJSkICAgICAgICBNwTy934VPv3SLpHGF3qjq1eDR1vDarSrOGyoYKVses4bG4eIRn6o6/ROEVTHBaV4VGJ14ur+AdP972m/45tt1ZufNMDuR5HgHT/e9pv+ONurM5pgdyPI8A6f73tN/wAcbdWZzTA7keR4B0/3vab/AI426szmmB3I8jwDp/ve03/HG3Vmc0wO5HkeAdP972m/4426szmmB3I8jwDp/ve03/HG3Vmc0wO5HkeAdP8Ae9pv+ONurM5pgdyPI8A6f73tN/xxt1ZnNMDuR5J9Fw2qolkDZIAJa2yzkDnA3k4ms1TPF0w8KjD6kWXJh0ICAgICAgICAgICBT1vDarSGcNkAgFbbK+ROcHYRmZiqY4OeJhUYnXi6DwDp/ve03/HNturNz5pgdyPI8A6f73tN/xxt1ZnNMDuR5HgHT/e9pv+ONurM5pgdyPI8A6f73tN/wAcbdWZzTA7keR4B0/3vab/AI426szmmB3I8jwDp/ve03/HG3Vmc0wO5HkeAdP972m/4426szmmB3I8jwDp/ve03/HG3Vmc0wO5HkeAdP8Ae9pv+ONurM5pgdyPJY0XDaqizIGywUMWsew4XO0eOTj6x6vTNZqmeLpRhUYfUiy3MOhAQEBAQEBAQEBAQEBAQEBAQEBAQEBAQEBAQEBAQEBAQEDC4xrzRqqHYXmk0akP0VF969J0mnNe5KlbB2izBI9b0yfo+DGLgVxFtrap4zEbrVXtNUx22v4NZm0sqo6jvkZ776fvq3f5TvLvTL9ERn6HOzo+r6TfnPLMlVclyG7Z2dmMtrb3X/5cb8fp2eG+zXfdnaUarve9S2ryr0npmTWlrPGPSJ0Plaj1bjSSnNSvnWSa+Q5aiYinfE7vo3ZTfqz9tuIq4xPZLWL2/v8AfJp6ajVONGc6ioWeLqUZ7HYLUXtrYWHBTcV2FmAZlsAbDDlFrrwKJxYtTVbfTNojfNondvvbjERNomJmN0tt+57CU7oQEBAQEBAQEBAQEBAQEBAQEBAQEBAQEBAQEBAQECO69E5uyrnq3MF/3Ah8I0e1r/yL+sFjwjR7Wv8AyL+sFjwjR7Wv/Iv6wWPCNHta/wDIv6wWPCNHta/8i/rBY8I0e1r/AMi/rBY8I0e1r/yL+sFjwjR7Wv8AyL+sFjwjR7Wv/Iv6wWS06mt87HVsde1g2PygSwEBAQEBAQEBAQEBAQEBAQEBAQEBAQEDF44Abav5Lf8Adc7YHWVmtf0Y/PtLDXjWlNvQ5O7eUB6JxUbApZqhbjYXAB8XOeR9ElbUXspORr2dr+/m3FZTWUEkBl5KrFuWzDEgeP1Zyp5Z9Hpi8NNirIGspyfGUYxzOApyMjax5Ny9EXg2KsjVaymsEsV5FAQBuYb3CJlRzwSw5xMxBTRVVwhZ2D0D8plqbB6B+UBsHoH5QGwegflAbB6B+UCfg6gXtj2Q98yNpHYutUcK/D3bsjrkgICAgICAgICAgIGJx4k21LudQUtJCWPXkhqgCSpGfrH851waYqner9Y41eFhxNE23s2pq2JVbrGYdYGstJHPByA/KSOToyVM6bpMReavT+Eve/8A3u7Vf8UzyVGTXn+kd79jvf8A73dqv+KOSoyOf6R3v2O9/wDvd2q/4o5KjI5/pHe/Z86IZx0l2cZx31dnHpxumOSoyZ59pHe/Z973/wC93ar/AIpnkqMmOf6R3v2WuD5W7busINTEh7XsGQy4I3k46zOGNTFNrLXVuPiYu1tze1vdvTgsyAgY3G/K1fyW/wC652wOsrNa/ox+faXmF7n3D46b6AXPctXRDd0rsztm3PNN7lguAc+fHKSdlT8vFuG+1r/b8fjcytX3HtXSi0bHZKdHXsZAqN3vZYzWlScMW6QnaSOYzmazRaNzrTpUVVfVu3zPn/4k4f3GfQ0pcyEpUgdejDpuXSNQcE4zzfd1ebERh7t5XpX1TNPb83Sv3IMbela/OK60UdCAQqvp3ILBvGy2n8/V0h68CZ2N97tY0qIp2Yp9fz8+j1U6IhAQEBAm4R5dvwh75kXSOxd6o4V+Hu3JHXBAQEBAQEBAQEBAQMTjflqfwrvfpnfA60qvW36Ufn2eB0/cxq0bpFdA+dca/FRTU91lpptLhd1i4YZQnkTnnjA67E/ur50jDmLTHd8bWvH8p9DwjiC16ffa7slxLqbnVejJTk7b2awjDkZYjxsEejMU1bmtWLhTNVo4x6+VvRxo+Ca6voFRnCpaxctrHfl3wGZmU56UNTuUKT4rHOMnIRTVFmasbCq2pntjL7elp8327gnEcafo73BFjNqN1rucll2ADeAUCBht5jnnaTzDZq3MRjYX1Xp/H9tx/t13gvDNUmstuuJZCtoRjcXGGvDVqtZ8mBWFUgdZUnz5OaYnavLTExKJwopp+37fL0s6IqXhn/IH4T++ki6R2LrVH+/h7t2R1yQEDG435Wr+S3/dc7YHWVmtf0Y/PtKtJjz5AQEBAQEBAQK6cWp09+bSw3VeLtqss6n552KcdY65E0mqKbXX+pMGvEivYi9re67+1+i9ezsmp+CReUpzX3Msfun7X6L17Oyan4I5SnM5lj90/a/RevZ2TU/BHKU5nMsfuvP63jjHUtdp7LAu1Bh0sWskZyDVYB6frDB+3lONeLarcsNG1fFeFMYsWm+6fJv8K7p6rMJaOic8hk5rY+ba/m6wMNgk8hnrnWjFipB0jQsTB3zvjN9TjF7cxXXjJxmxs4BIH7v2SXTgXi93nsXWkUVzTs8Jtx/h98K6j1Kv8jfDM83+7TpeO56/wgPdR0bmu6s52Kyms7h4xYEHdtx9X/2cMW2HNpla6vnE02masOnh9497O/2to9S3+1PinLlqM0/o/Se76x8n7W0epb/anxRy1GZ0fpPd9Y+VPjPdLXbRbWi3B2RgpG1CCRgHcGyv8RzmJxabbpdMPV+PFcTVRuvHbHyq8L7pLavFszcnpyOlX+pwHH8efXzPVOdGP2VJek6rifqwvL+Wjq+IVX20tUwYdHdkcwwO6nkynmp/j6RJ+jTEzeHktc0VUURTVFpv7O5MeeICAgICBLwz/kD8J/fSRdI7F1qj/fw927I65ICBjcb8rV/Jb/uudsDrKzWv6Mfn2lWkx58gICAgICAgIHnO6S5Vur3Mq5rbGWA/eX0yt0//AF8Xsv8AEpiOW/8An/sze/KvaJ/ev6yus9ntRmd+Ve0T+9f1ixtRmd+Ve0T+9f1ixtRmkrtVuakMPSCCP/IZiYlJXWzt0aKXcj6igEkek55AebJwPtm1NM1cHHGx8PCi9ctfuf0llanc2FP1ahzVMEg4Y8+fLkOQxy9MudHoqpo+qbvmmt9IwcbSJ5LD2bTN5z+9uEeHjLWkhVPNcccDUHJA+hr6z/3slZp1MzVFoe1/xXFoowsTaqiN8cZ+yn0q+sPzEg7FWT1XOcHvx5wdKvrD8xGxVkc5we/HnD4bk9ZfzEbFWTMaRgzNorjzh27ADJIA9JOBNXWZiIvKerhlzOh8ejcrlLMYt2qUBAQ9Qyw+uCPF5qRjM7RMGravezy2v9YYHIbGxFd54z2feLb/ACmPGNz01SkKASWIABY4yTj6x2gDJ+wYlo8HO+XUyEBAQECXhn/IH4T++ki6R2LrVH+/h7t2R1yQEDG435Wr+S3/AHXO2B1lZrX9GPz7SrSY8+QEBAQEBAQECXhSg3tn2Q9+RdI7F1qjhX4e7b6NfQPykdcnRr6B+UB0a+gflA89xDuca7UNYXCVlUGFGbCRnI9C/wAef9Jzqw4qm8pmBplWDhzRRG+Z4/x/fw2tDoaqV2VqFHWfOSfSzHmx+0zeIiN0ItddVc7VU3lUHA6x1PaBknAYYGTnzidYxao3XQ6tBwKqpqmnfP3n5PAie0t/uX9I5WvNr0fo/d9Z+VjQ8OSoswLMWCgljnkpYgDAHrGa1VTVxd8LBowotRFlyaupAp8Y0jXUW1KQpdGUMQSASMZIGMj7MzExeLNqKtmqKspU+Edz1VJDn6SzzOwwF5Ywi9S+fnzPPrmtOHFPB3x9LxMbrTuyccb8tT+Fd79MlYHWUWtv0o/PsgktQEBAQEBAl4Z/yB+E/vpIukdi61R/v4e7dkdckBAxuN+Vq/kt/wB1ztgdZWa1/Rj8+0q0mPPkBAQEBAQEBAm4R5dvwh75kXSOxd6o4V+Hu3JHXBAQKfFeILRX0jK7ncqoiAGx3Y4VFBIGSfSQB1kgQKtfdFp81K5aqy36ldlbK4O4rhvMuWBAJOG/dJgVae7XhzAsuoUhUdydlg8RK+kdua8/E5/bg4zg4CzX3TaNjWBaM2GwINj5+jZRbnl4u0uuc45HPVA+U90+jdUZbc73KIBXZuLhQxGzbuA2kNkjGCD1GB23dHpAtj9J4tVnRuRXYfpN2zo1wv0h3AjC55gjzQI7O6fSC2mkPve/b0ewbhtdHdHLdQBFbY8/LqgbMBAxON+Wp/Cu9+md8DrKvW36Ufn2QSWoCAgICAgS8M/5A/Cf30kXSOxdao/38PduyOuSAgZfGNHa7I1QQ7Q4Id2T620gghW9X/2dMOvZm6Jpmjzj4cUxNt9/3Uu8dZ6lHabPlTtziMlb0TX3oO8dZ6lHabPlRziMjomvvQd46z1KO02fKjnEZHRNfeg7x1nqUdps+VHOIyOia+9B3jrPUo7TZ8qOcRkdE196DvHWepR2mz5Uc4jI6Jr70HeOs9SjtNnyo5xGR0TX3oO8dZ6lHabPlRziMjomvvQd46z1KO02fKjnEZHRNfeha4Tor1sZ7RWAUAGyxnOdxJzlFxOWJiRXZP0LRKtH2rze9mvOScQECnxThyahOjfcPGVlZGKurqwZXVh1EEfwPMHIOIGd+yum3VuTaTXszuuZukNdptqNu7JfZYzMvoJ9HKBS13cRQ2mfT1M6k6dqq2ZtwXOkbTKxH72Eb84GhpO5jTI27x3Yperl33FxeajYXPnOKa1HoAgVNN3EaKuhdOilUW0WeKtaMXAABJVRzwANw8bl1wO9f3G6S7p+kDN071s4OwqGrYlCEK7SfGIJYEkYB5AABKncppltqtXenRCvYivtpzXW9aMawMZC2MOWPN6BA3YCBlcY0VzvW9QrO1bAwexk+sUIIIVs/UP5zph17M3RNM0aceiKYm29T7x1nqUdps+VO3OIyVvRNfeg7x1nqUdps+VHOIyOia+9B3jrPUo7TZ8qOcRkdE196DvHWepR2mz5Uc4jI6Jr70HeOs9SjtNnyo5xGR0TX3oO8dZ6lHabPlRziMjomvvQs8L0V6277BWo2FRssZySWU88ouPq/wDs5YmJt2T9C0SrR9q83vb3bE5JxAQEBAQEBAQEBAQEBAQEBAQEBAQEBAQEBAQEBAQEBAQEBAQED//Z">
            <a:hlinkClick r:id="rId4"/>
          </p:cNvPr>
          <p:cNvSpPr>
            <a:spLocks noChangeAspect="1" noChangeArrowheads="1"/>
          </p:cNvSpPr>
          <p:nvPr/>
        </p:nvSpPr>
        <p:spPr bwMode="auto">
          <a:xfrm>
            <a:off x="307975" y="-693738"/>
            <a:ext cx="2590800" cy="17716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latin typeface="Calibri" pitchFamily="34" charset="0"/>
            </a:endParaRPr>
          </a:p>
        </p:txBody>
      </p:sp>
      <p:pic>
        <p:nvPicPr>
          <p:cNvPr id="205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60822" y="1340768"/>
            <a:ext cx="2147682" cy="1468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descr="http://printproductionfaq.com/wp-content/uploads/2010/07/image_compression_lossy_lossless2.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40608" y="4293096"/>
            <a:ext cx="2067895" cy="2067896"/>
          </a:xfrm>
          <a:prstGeom prst="rect">
            <a:avLst/>
          </a:prstGeom>
          <a:noFill/>
          <a:extLst>
            <a:ext uri="{909E8E84-426E-40DD-AFC4-6F175D3DCCD1}">
              <a14:hiddenFill xmlns:a14="http://schemas.microsoft.com/office/drawing/2010/main">
                <a:solidFill>
                  <a:srgbClr val="FFFFFF"/>
                </a:solidFill>
              </a14:hiddenFill>
            </a:ext>
          </a:extLst>
        </p:spPr>
      </p:pic>
      <p:sp>
        <p:nvSpPr>
          <p:cNvPr id="34"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P3.2 </a:t>
            </a:r>
            <a:r>
              <a:rPr lang="en-GB" sz="3200" dirty="0" smtClean="0"/>
              <a:t>- Compressions techniques (theory) </a:t>
            </a:r>
            <a:endParaRPr lang="en-GB" sz="3200" dirty="0"/>
          </a:p>
        </p:txBody>
      </p:sp>
    </p:spTree>
    <p:extLst>
      <p:ext uri="{BB962C8B-B14F-4D97-AF65-F5344CB8AC3E}">
        <p14:creationId xmlns:p14="http://schemas.microsoft.com/office/powerpoint/2010/main" val="10225990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0138" y="692697"/>
            <a:ext cx="6974150" cy="5472607"/>
          </a:xfrm>
        </p:spPr>
        <p:txBody>
          <a:bodyPr>
            <a:noAutofit/>
          </a:bodyPr>
          <a:lstStyle/>
          <a:p>
            <a:pPr marL="177800" lvl="1" indent="-177800">
              <a:buFont typeface="Wingdings 3" pitchFamily="18" charset="2"/>
              <a:buChar char=""/>
            </a:pPr>
            <a:r>
              <a:rPr lang="en-GB" sz="1250" b="1" dirty="0" smtClean="0"/>
              <a:t>Colour Depth – </a:t>
            </a:r>
            <a:r>
              <a:rPr lang="en-GB" sz="1250" dirty="0"/>
              <a:t>1-bit, 8-bit, 16-bit, </a:t>
            </a:r>
            <a:r>
              <a:rPr lang="en-GB" sz="1250" dirty="0" smtClean="0"/>
              <a:t>32-bit and PPI. </a:t>
            </a:r>
            <a:r>
              <a:rPr lang="en-GB" sz="1250" dirty="0"/>
              <a:t>This </a:t>
            </a:r>
            <a:r>
              <a:rPr lang="en-GB" sz="1250" dirty="0" smtClean="0"/>
              <a:t>is about the amount of colours used in an image and can be determined when the image is created, decided when the image is used or when the image is saved. This is calculated by BPP (Bits Per Pixel) and is the number of colours per square used by the computer. Simply put, the less colours per square, the smaller the image size. Decisions are made according to the amount of colours the image has already, for instance a Black and White Image can be reduced to 1 bit (2 colours) and not have an impact on quality. A Gif file when transferred to JPEG can have 16 bit (256 colours) without have an impact on quality. This is determined as stepping up. Stepping down is when the image has more colours but needs to be reduced, for instance when being placed in Paint or as a .Pat file (pattern) for other objects.</a:t>
            </a:r>
            <a:endParaRPr lang="en-GB" sz="1250" b="1" dirty="0" smtClean="0"/>
          </a:p>
          <a:p>
            <a:pPr marL="177800" lvl="1" indent="-177800">
              <a:buFont typeface="Wingdings 3" pitchFamily="18" charset="2"/>
              <a:buChar char=""/>
            </a:pPr>
            <a:r>
              <a:rPr lang="en-GB" sz="1250" b="1" dirty="0" smtClean="0"/>
              <a:t>Colour modes</a:t>
            </a:r>
            <a:r>
              <a:rPr lang="en-GB" sz="1250" dirty="0" smtClean="0"/>
              <a:t> </a:t>
            </a:r>
            <a:r>
              <a:rPr lang="en-GB" sz="1250" dirty="0"/>
              <a:t>(RGB and </a:t>
            </a:r>
            <a:r>
              <a:rPr lang="en-GB" sz="1250" dirty="0" smtClean="0"/>
              <a:t>CMYK, </a:t>
            </a:r>
            <a:r>
              <a:rPr lang="en-GB" sz="1250" dirty="0" err="1" smtClean="0"/>
              <a:t>Grayscale</a:t>
            </a:r>
            <a:r>
              <a:rPr lang="en-GB" sz="1250" dirty="0" smtClean="0"/>
              <a:t>, </a:t>
            </a:r>
            <a:r>
              <a:rPr lang="en-GB" sz="1250" dirty="0"/>
              <a:t>HSV, YUV, </a:t>
            </a:r>
            <a:r>
              <a:rPr lang="en-GB" sz="1250" dirty="0" err="1"/>
              <a:t>YCbCr</a:t>
            </a:r>
            <a:r>
              <a:rPr lang="en-GB" sz="1250" dirty="0" smtClean="0"/>
              <a:t>) </a:t>
            </a:r>
            <a:r>
              <a:rPr lang="en-GB" sz="1250" dirty="0"/>
              <a:t>– There has always been two </a:t>
            </a:r>
            <a:r>
              <a:rPr lang="en-GB" sz="1250" dirty="0" smtClean="0"/>
              <a:t>popular colour modes </a:t>
            </a:r>
            <a:r>
              <a:rPr lang="en-GB" sz="1250" dirty="0"/>
              <a:t>since the development of computer artistry, one developed and used primarily for PC’s and one for Apples. When the line between the two computer formats disappeared the choice of colour models to use remained.</a:t>
            </a:r>
          </a:p>
          <a:p>
            <a:pPr marL="177800" lvl="1" indent="-177800">
              <a:buFont typeface="Wingdings 3" pitchFamily="18" charset="2"/>
              <a:buChar char=""/>
            </a:pPr>
            <a:r>
              <a:rPr lang="en-GB" sz="1250" b="1" dirty="0"/>
              <a:t>RGB</a:t>
            </a:r>
            <a:r>
              <a:rPr lang="en-GB" sz="1250" dirty="0"/>
              <a:t> (Red, Green and Blue), all three colours mixed makes black, the absence of all three makes white, every colour in between is a percentage of these three. What it did not define clearly was the tonal variation in the colouring, darks and lights, focussing more on the pure colours.</a:t>
            </a:r>
          </a:p>
          <a:p>
            <a:pPr marL="177800" lvl="1" indent="-177800">
              <a:buFont typeface="Wingdings 3" pitchFamily="18" charset="2"/>
              <a:buChar char=""/>
            </a:pPr>
            <a:r>
              <a:rPr lang="en-GB" sz="1250" b="1" dirty="0"/>
              <a:t>CYMK</a:t>
            </a:r>
            <a:r>
              <a:rPr lang="en-GB" sz="1250" dirty="0"/>
              <a:t> (Cyan, Magenta, Yellow and Black) was developed as a crossover between the three primary colours. Red and Blue make Cyan, Blue and Green make yellow etc. The K (Black because there were too many other B’s like Blue, Brown, Beige etc.) differentiated the tones from dark to light.</a:t>
            </a:r>
          </a:p>
          <a:p>
            <a:pPr marL="177800" lvl="1" indent="-177800">
              <a:buFont typeface="Wingdings 3" pitchFamily="18" charset="2"/>
              <a:buChar char=""/>
            </a:pPr>
            <a:r>
              <a:rPr lang="en-GB" sz="1250" dirty="0" smtClean="0"/>
              <a:t>The other modes HSV, YUV and </a:t>
            </a:r>
            <a:r>
              <a:rPr lang="en-GB" sz="1250" dirty="0" err="1" smtClean="0"/>
              <a:t>YCbCr</a:t>
            </a:r>
            <a:r>
              <a:rPr lang="en-GB" sz="1250" dirty="0" smtClean="0"/>
              <a:t> are more specific when exporting graphics into 3D packages in order to maintain shading, depth and linear contrast.</a:t>
            </a:r>
          </a:p>
          <a:p>
            <a:pPr marL="177800" lvl="1" indent="-177800">
              <a:buFont typeface="Wingdings 3" pitchFamily="18" charset="2"/>
              <a:buChar char=""/>
            </a:pPr>
            <a:r>
              <a:rPr lang="en-GB" sz="1250" dirty="0" smtClean="0"/>
              <a:t>At </a:t>
            </a:r>
            <a:r>
              <a:rPr lang="en-GB" sz="1250" dirty="0"/>
              <a:t>the end of the day they both give the same results with RGB slightly richer in purity against CMYK with a wider variety of tones. Why choose, anything dealing with the web should always be in RGB and printed material should be in CMYK. And printing is done in plates, CYMK plates. See </a:t>
            </a:r>
            <a:r>
              <a:rPr lang="en-GB" sz="1250" dirty="0">
                <a:hlinkClick r:id="rId2"/>
              </a:rPr>
              <a:t>here</a:t>
            </a:r>
            <a:r>
              <a:rPr lang="en-GB" sz="1250" dirty="0"/>
              <a:t> for details.</a:t>
            </a:r>
          </a:p>
          <a:p>
            <a:pPr marL="0" lvl="1" indent="0">
              <a:buNone/>
            </a:pPr>
            <a:r>
              <a:rPr lang="en-GB" sz="1250" b="1" dirty="0" smtClean="0"/>
              <a:t>M1.1 – Task </a:t>
            </a:r>
            <a:r>
              <a:rPr lang="en-GB" sz="1250" b="1" dirty="0" smtClean="0"/>
              <a:t>10 </a:t>
            </a:r>
            <a:r>
              <a:rPr lang="en-GB" sz="1250" dirty="0" smtClean="0"/>
              <a:t>- </a:t>
            </a:r>
            <a:r>
              <a:rPr lang="en-GB" sz="1250" dirty="0" smtClean="0"/>
              <a:t>Research and Discuss the different purposes and benefits of colour models in defining graphic images.</a:t>
            </a:r>
            <a:endParaRPr lang="en-GB" sz="1250" dirty="0"/>
          </a:p>
        </p:txBody>
      </p:sp>
      <p:pic>
        <p:nvPicPr>
          <p:cNvPr id="3074" name="Picture 2" descr="http://www.xaraxone.com/webxealot/workbook02/color_wheel_4.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61674" y="980728"/>
            <a:ext cx="1774822" cy="1742257"/>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handabrotz.blog.widyatama.ac.id/files/2012/03/cmyk-color-wheel-lg.jp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61674" y="3118841"/>
            <a:ext cx="1774822" cy="1787351"/>
          </a:xfrm>
          <a:prstGeom prst="rect">
            <a:avLst/>
          </a:prstGeom>
          <a:noFill/>
          <a:extLst>
            <a:ext uri="{909E8E84-426E-40DD-AFC4-6F175D3DCCD1}">
              <a14:hiddenFill xmlns:a14="http://schemas.microsoft.com/office/drawing/2010/main">
                <a:solidFill>
                  <a:srgbClr val="FFFFFF"/>
                </a:solidFill>
              </a14:hiddenFill>
            </a:ext>
          </a:extLst>
        </p:spPr>
      </p:pic>
      <p:sp>
        <p:nvSpPr>
          <p:cNvPr id="30" name="Title 1"/>
          <p:cNvSpPr txBox="1">
            <a:spLocks/>
          </p:cNvSpPr>
          <p:nvPr/>
        </p:nvSpPr>
        <p:spPr>
          <a:xfrm>
            <a:off x="107504" y="116632"/>
            <a:ext cx="8964488" cy="452568"/>
          </a:xfrm>
          <a:prstGeom prst="rect">
            <a:avLst/>
          </a:prstGeom>
        </p:spPr>
        <p:txBody>
          <a:bodyPr vert="horz" rtlCol="0" anchor="ctr">
            <a:normAutofit fontScale="67500" lnSpcReduction="20000"/>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dirty="0" smtClean="0"/>
              <a:t>M1.1 - Settings (theory) – Colour Depth and Colour Mode </a:t>
            </a:r>
            <a:endParaRPr lang="en-GB" dirty="0"/>
          </a:p>
        </p:txBody>
      </p:sp>
    </p:spTree>
    <p:extLst>
      <p:ext uri="{BB962C8B-B14F-4D97-AF65-F5344CB8AC3E}">
        <p14:creationId xmlns:p14="http://schemas.microsoft.com/office/powerpoint/2010/main" val="30936353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4134" y="692697"/>
            <a:ext cx="6290074" cy="5760639"/>
          </a:xfrm>
        </p:spPr>
        <p:txBody>
          <a:bodyPr>
            <a:normAutofit/>
          </a:bodyPr>
          <a:lstStyle/>
          <a:p>
            <a:pPr marL="271463" lvl="1" indent="-271463">
              <a:buFont typeface="Wingdings 3" pitchFamily="18" charset="2"/>
              <a:buChar char=""/>
            </a:pPr>
            <a:r>
              <a:rPr lang="en-GB" sz="1800" b="1" dirty="0" smtClean="0"/>
              <a:t>Dots </a:t>
            </a:r>
            <a:r>
              <a:rPr lang="en-GB" sz="1800" b="1" dirty="0"/>
              <a:t>per inch </a:t>
            </a:r>
            <a:r>
              <a:rPr lang="en-GB" sz="1800" b="1" dirty="0" smtClean="0"/>
              <a:t>(DPI) </a:t>
            </a:r>
            <a:r>
              <a:rPr lang="en-GB" sz="1800" dirty="0" smtClean="0"/>
              <a:t>– this is the density of the image, the more dots per inch, the more detailed the image looks and the better it will print. This also means more time to print and more ink, larger files and more processing power.</a:t>
            </a:r>
          </a:p>
          <a:p>
            <a:pPr marL="271463" lvl="1" indent="-271463">
              <a:buFont typeface="Wingdings 3" pitchFamily="18" charset="2"/>
              <a:buChar char=""/>
            </a:pPr>
            <a:r>
              <a:rPr lang="en-GB" sz="1800" dirty="0" smtClean="0"/>
              <a:t>Screen resolution is set in DPI, the higher it is set the more detailed the images are, this means better quality but screen resolution is better than printed resolution. A standard ink printer prints at 600dpi so there will be a degrading of the image when it prints. A good ink printer will print at 1200dpi and will be slower, laser colour printers start about the same but are faster.</a:t>
            </a:r>
          </a:p>
          <a:p>
            <a:pPr marL="271463" lvl="1" indent="-271463">
              <a:buFont typeface="Wingdings 3" pitchFamily="18" charset="2"/>
              <a:buChar char=""/>
            </a:pPr>
            <a:r>
              <a:rPr lang="en-GB" sz="1800" dirty="0" smtClean="0"/>
              <a:t>Screen resolutions in comparison go up to 2000dpi, depending on the graphics card. This will mean some loss in quality but not everyone needs to print. Very high resolution screens are there for that detail, </a:t>
            </a:r>
            <a:r>
              <a:rPr lang="en-GB" sz="1800" dirty="0" err="1" smtClean="0"/>
              <a:t>archviz</a:t>
            </a:r>
            <a:r>
              <a:rPr lang="en-GB" sz="1800" dirty="0" smtClean="0"/>
              <a:t> images, high-definition video, 3d modelling and CAD for instance.</a:t>
            </a:r>
          </a:p>
          <a:p>
            <a:pPr marL="0" lvl="1" indent="0">
              <a:buNone/>
            </a:pPr>
            <a:r>
              <a:rPr lang="en-GB" sz="1800" b="1" dirty="0" smtClean="0"/>
              <a:t>M1.2 </a:t>
            </a:r>
            <a:r>
              <a:rPr lang="en-GB" sz="1800" b="1" dirty="0"/>
              <a:t>– Task </a:t>
            </a:r>
            <a:r>
              <a:rPr lang="en-GB" sz="1800" b="1" dirty="0" smtClean="0"/>
              <a:t>11 </a:t>
            </a:r>
            <a:r>
              <a:rPr lang="en-GB" sz="1800" dirty="0" smtClean="0"/>
              <a:t>- </a:t>
            </a:r>
            <a:r>
              <a:rPr lang="en-GB" sz="1800" dirty="0" smtClean="0"/>
              <a:t>Discuss how the density of a output image  can impact on the users picture quality with </a:t>
            </a:r>
            <a:r>
              <a:rPr lang="en-GB" sz="1800" dirty="0"/>
              <a:t>chosen </a:t>
            </a:r>
            <a:r>
              <a:rPr lang="en-GB" sz="1800" dirty="0" smtClean="0"/>
              <a:t>examples.</a:t>
            </a:r>
            <a:endParaRPr lang="en-GB" sz="1800" dirty="0"/>
          </a:p>
        </p:txBody>
      </p:sp>
      <p:pic>
        <p:nvPicPr>
          <p:cNvPr id="4099" name="Picture 3" descr="salibamai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1438" y="908720"/>
            <a:ext cx="2464373" cy="1368152"/>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http://gotprint.net/ray/highRes-vs-LoRes.gif">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74768" y="2492896"/>
            <a:ext cx="2499653" cy="1960215"/>
          </a:xfrm>
          <a:prstGeom prst="rect">
            <a:avLst/>
          </a:prstGeom>
          <a:noFill/>
          <a:extLst>
            <a:ext uri="{909E8E84-426E-40DD-AFC4-6F175D3DCCD1}">
              <a14:hiddenFill xmlns:a14="http://schemas.microsoft.com/office/drawing/2010/main">
                <a:solidFill>
                  <a:srgbClr val="FFFFFF"/>
                </a:solidFill>
              </a14:hiddenFill>
            </a:ext>
          </a:extLst>
        </p:spPr>
      </p:pic>
      <p:pic>
        <p:nvPicPr>
          <p:cNvPr id="4105" name="Picture 9" descr="http://www.maptek.com/images/media_center/I-Site_12_300dpi.jp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74768" y="4725144"/>
            <a:ext cx="2461728" cy="1554011"/>
          </a:xfrm>
          <a:prstGeom prst="rect">
            <a:avLst/>
          </a:prstGeom>
          <a:noFill/>
          <a:extLst>
            <a:ext uri="{909E8E84-426E-40DD-AFC4-6F175D3DCCD1}">
              <a14:hiddenFill xmlns:a14="http://schemas.microsoft.com/office/drawing/2010/main">
                <a:solidFill>
                  <a:srgbClr val="FFFFFF"/>
                </a:solidFill>
              </a14:hiddenFill>
            </a:ext>
          </a:extLst>
        </p:spPr>
      </p:pic>
      <p:sp>
        <p:nvSpPr>
          <p:cNvPr id="19" name="Title 1"/>
          <p:cNvSpPr txBox="1">
            <a:spLocks/>
          </p:cNvSpPr>
          <p:nvPr/>
        </p:nvSpPr>
        <p:spPr>
          <a:xfrm>
            <a:off x="107504" y="116632"/>
            <a:ext cx="8964488" cy="452568"/>
          </a:xfrm>
          <a:prstGeom prst="rect">
            <a:avLst/>
          </a:prstGeom>
        </p:spPr>
        <p:txBody>
          <a:bodyPr vert="horz" rtlCol="0" anchor="ctr">
            <a:normAutofit fontScale="67500" lnSpcReduction="20000"/>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dirty="0" smtClean="0"/>
              <a:t>M1.2 - Settings (theory) – Resolution and Pixel Depth</a:t>
            </a:r>
            <a:endParaRPr lang="en-GB" dirty="0"/>
          </a:p>
        </p:txBody>
      </p:sp>
    </p:spTree>
    <p:extLst>
      <p:ext uri="{BB962C8B-B14F-4D97-AF65-F5344CB8AC3E}">
        <p14:creationId xmlns:p14="http://schemas.microsoft.com/office/powerpoint/2010/main" val="38279457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4929222"/>
          </a:xfrm>
        </p:spPr>
        <p:txBody>
          <a:bodyPr>
            <a:noAutofit/>
          </a:bodyPr>
          <a:lstStyle/>
          <a:p>
            <a:pPr marL="271463" indent="-269875"/>
            <a:r>
              <a:rPr lang="en-GB" sz="1500" dirty="0" smtClean="0"/>
              <a:t>For your project you will be creating three varied graphics that take into consideration the Graphic Application, Graphic Type, Optimisation and Compression used, DPI, Colour Depth and Colour Mode of the final produced and output images.</a:t>
            </a:r>
          </a:p>
          <a:p>
            <a:pPr marL="271463" indent="-269875"/>
            <a:r>
              <a:rPr lang="en-GB" sz="1500" dirty="0" smtClean="0"/>
              <a:t>To best understand the importance of these types you will need to demonstrate these consideration others </a:t>
            </a:r>
            <a:r>
              <a:rPr lang="en-GB" sz="1500" dirty="0"/>
              <a:t>have </a:t>
            </a:r>
            <a:r>
              <a:rPr lang="en-GB" sz="1500" dirty="0" smtClean="0"/>
              <a:t>taken when Graphics were produced. You </a:t>
            </a:r>
            <a:r>
              <a:rPr lang="en-GB" sz="1500" dirty="0"/>
              <a:t>will </a:t>
            </a:r>
            <a:r>
              <a:rPr lang="en-GB" sz="1500" dirty="0" smtClean="0"/>
              <a:t>need to critically </a:t>
            </a:r>
            <a:r>
              <a:rPr lang="en-GB" sz="1500" dirty="0"/>
              <a:t>evaluate a range (three or more) of </a:t>
            </a:r>
            <a:r>
              <a:rPr lang="en-GB" sz="1500" dirty="0" smtClean="0"/>
              <a:t>Digital Graphics </a:t>
            </a:r>
            <a:r>
              <a:rPr lang="en-GB" sz="1500" dirty="0"/>
              <a:t>for interactive media </a:t>
            </a:r>
            <a:r>
              <a:rPr lang="en-GB" sz="1500" dirty="0" smtClean="0"/>
              <a:t>and </a:t>
            </a:r>
            <a:r>
              <a:rPr lang="en-GB" sz="1500" dirty="0"/>
              <a:t>suggest how the graphics could be </a:t>
            </a:r>
            <a:r>
              <a:rPr lang="en-GB" sz="1500" dirty="0" smtClean="0"/>
              <a:t>improved. Descriptions </a:t>
            </a:r>
            <a:r>
              <a:rPr lang="en-GB" sz="1500" dirty="0"/>
              <a:t>should be supported by appropriate images of reviewed graphics and should show they have fully understood the </a:t>
            </a:r>
            <a:r>
              <a:rPr lang="en-GB" sz="1500" dirty="0" smtClean="0"/>
              <a:t>techniques used.</a:t>
            </a:r>
            <a:endParaRPr lang="en-GB" sz="1500" dirty="0"/>
          </a:p>
          <a:p>
            <a:pPr marL="542925" indent="-269875"/>
            <a:r>
              <a:rPr lang="en-GB" sz="1500" dirty="0" smtClean="0"/>
              <a:t>Intended </a:t>
            </a:r>
            <a:r>
              <a:rPr lang="en-GB" sz="1500" dirty="0"/>
              <a:t>purpose and audience of the digital graphic(s) </a:t>
            </a:r>
          </a:p>
          <a:p>
            <a:pPr marL="542925" indent="-269875"/>
            <a:r>
              <a:rPr lang="en-GB" sz="1500" dirty="0" smtClean="0"/>
              <a:t>Application </a:t>
            </a:r>
            <a:r>
              <a:rPr lang="en-GB" sz="1500" dirty="0"/>
              <a:t>of graphic (and how this impacts)</a:t>
            </a:r>
          </a:p>
          <a:p>
            <a:pPr marL="542925" indent="-269875"/>
            <a:r>
              <a:rPr lang="en-GB" sz="1500" dirty="0" smtClean="0"/>
              <a:t>Interactive </a:t>
            </a:r>
            <a:r>
              <a:rPr lang="en-GB" sz="1500" dirty="0"/>
              <a:t>Media Output used (and how this impacts)</a:t>
            </a:r>
          </a:p>
          <a:p>
            <a:pPr marL="542925" indent="-269875"/>
            <a:r>
              <a:rPr lang="en-GB" sz="1500" dirty="0" smtClean="0"/>
              <a:t>Settings </a:t>
            </a:r>
            <a:r>
              <a:rPr lang="en-GB" sz="1500" dirty="0"/>
              <a:t>used, (e.g. amount of graphics, sizes of </a:t>
            </a:r>
            <a:r>
              <a:rPr lang="en-GB" sz="1500" dirty="0" smtClean="0"/>
              <a:t>graphics and how this impacts) </a:t>
            </a:r>
            <a:endParaRPr lang="en-GB" sz="1500" dirty="0"/>
          </a:p>
          <a:p>
            <a:pPr marL="542925" indent="-269875"/>
            <a:r>
              <a:rPr lang="en-GB" sz="1500" dirty="0" smtClean="0"/>
              <a:t>Types </a:t>
            </a:r>
            <a:r>
              <a:rPr lang="en-GB" sz="1500" dirty="0"/>
              <a:t>of image used, (e.g. raster, </a:t>
            </a:r>
            <a:r>
              <a:rPr lang="en-GB" sz="1500" dirty="0" smtClean="0"/>
              <a:t>vector and how this impacts)</a:t>
            </a:r>
          </a:p>
          <a:p>
            <a:pPr marL="542925" indent="-269875"/>
            <a:r>
              <a:rPr lang="en-GB" sz="1500" dirty="0" smtClean="0"/>
              <a:t>Colour Mode and Colour </a:t>
            </a:r>
            <a:r>
              <a:rPr lang="en-GB" sz="1500" dirty="0"/>
              <a:t>Depth used (and how this impacts)</a:t>
            </a:r>
          </a:p>
          <a:p>
            <a:pPr marL="542925" indent="-269875"/>
            <a:r>
              <a:rPr lang="en-GB" sz="1500" dirty="0" smtClean="0"/>
              <a:t>Positive </a:t>
            </a:r>
            <a:r>
              <a:rPr lang="en-GB" sz="1500" dirty="0"/>
              <a:t>and negative aspects (and how this impacts)</a:t>
            </a:r>
          </a:p>
          <a:p>
            <a:pPr marL="1588" lvl="1" indent="0">
              <a:buSzPct val="68000"/>
              <a:buNone/>
            </a:pPr>
            <a:r>
              <a:rPr lang="en-GB" sz="1500" b="1" dirty="0" smtClean="0"/>
              <a:t>D1.2 </a:t>
            </a:r>
            <a:r>
              <a:rPr lang="en-GB" sz="1500" b="1" dirty="0"/>
              <a:t>– Task </a:t>
            </a:r>
            <a:r>
              <a:rPr lang="en-GB" sz="1500" b="1" dirty="0" smtClean="0"/>
              <a:t>12</a:t>
            </a:r>
            <a:r>
              <a:rPr lang="en-GB" sz="1500" dirty="0" smtClean="0"/>
              <a:t> </a:t>
            </a:r>
            <a:r>
              <a:rPr lang="en-GB" sz="1500" dirty="0"/>
              <a:t>– Using 3 chosen </a:t>
            </a:r>
            <a:r>
              <a:rPr lang="en-GB" sz="1500" dirty="0" smtClean="0"/>
              <a:t>examples from different mediums, </a:t>
            </a:r>
            <a:r>
              <a:rPr lang="en-GB" sz="1500" dirty="0"/>
              <a:t>critically </a:t>
            </a:r>
            <a:r>
              <a:rPr lang="en-GB" sz="1500" dirty="0" smtClean="0"/>
              <a:t>evaluate the </a:t>
            </a:r>
            <a:r>
              <a:rPr lang="en-GB" sz="1500" dirty="0"/>
              <a:t>critically evaluate a range (three or more) of digital graphics for interactive </a:t>
            </a:r>
            <a:r>
              <a:rPr lang="en-GB" sz="1500" dirty="0" smtClean="0"/>
              <a:t>and </a:t>
            </a:r>
            <a:r>
              <a:rPr lang="en-GB" sz="1500" dirty="0"/>
              <a:t>suggest how the graphics could be </a:t>
            </a:r>
            <a:r>
              <a:rPr lang="en-GB" sz="1500" dirty="0" smtClean="0"/>
              <a:t>improved. </a:t>
            </a:r>
            <a:r>
              <a:rPr lang="en-GB" sz="1500" dirty="0"/>
              <a:t>Descriptions should be supported by appropriate images of reviewed graphics </a:t>
            </a:r>
          </a:p>
          <a:p>
            <a:pPr marL="1588" indent="0">
              <a:buNone/>
            </a:pPr>
            <a:endParaRPr lang="en-GB" sz="1500" dirty="0"/>
          </a:p>
          <a:p>
            <a:pPr marL="1588" indent="0"/>
            <a:endParaRPr lang="en-GB" sz="1500" dirty="0"/>
          </a:p>
        </p:txBody>
      </p:sp>
      <p:sp>
        <p:nvSpPr>
          <p:cNvPr id="2" name="Title 1"/>
          <p:cNvSpPr>
            <a:spLocks noGrp="1"/>
          </p:cNvSpPr>
          <p:nvPr>
            <p:ph type="title"/>
          </p:nvPr>
        </p:nvSpPr>
        <p:spPr>
          <a:xfrm>
            <a:off x="107504" y="116632"/>
            <a:ext cx="8964488" cy="452568"/>
          </a:xfrm>
        </p:spPr>
        <p:txBody>
          <a:bodyPr>
            <a:normAutofit fontScale="90000"/>
          </a:bodyPr>
          <a:lstStyle/>
          <a:p>
            <a:r>
              <a:rPr lang="en-GB" dirty="0" smtClean="0"/>
              <a:t>D1.2 </a:t>
            </a:r>
            <a:r>
              <a:rPr lang="en-GB" dirty="0"/>
              <a:t>- Evaluation of digital graphics </a:t>
            </a:r>
          </a:p>
        </p:txBody>
      </p:sp>
      <p:graphicFrame>
        <p:nvGraphicFramePr>
          <p:cNvPr id="4" name="Table 3"/>
          <p:cNvGraphicFramePr>
            <a:graphicFrameLocks noGrp="1"/>
          </p:cNvGraphicFramePr>
          <p:nvPr>
            <p:extLst>
              <p:ext uri="{D42A27DB-BD31-4B8C-83A1-F6EECF244321}">
                <p14:modId xmlns:p14="http://schemas.microsoft.com/office/powerpoint/2010/main" val="1668012129"/>
              </p:ext>
            </p:extLst>
          </p:nvPr>
        </p:nvGraphicFramePr>
        <p:xfrm>
          <a:off x="323528" y="5639648"/>
          <a:ext cx="8568952" cy="741680"/>
        </p:xfrm>
        <a:graphic>
          <a:graphicData uri="http://schemas.openxmlformats.org/drawingml/2006/table">
            <a:tbl>
              <a:tblPr firstRow="1" bandRow="1">
                <a:tableStyleId>{5C22544A-7EE6-4342-B048-85BDC9FD1C3A}</a:tableStyleId>
              </a:tblPr>
              <a:tblGrid>
                <a:gridCol w="2142238"/>
                <a:gridCol w="2142238"/>
                <a:gridCol w="2142238"/>
                <a:gridCol w="2142238"/>
              </a:tblGrid>
              <a:tr h="370840">
                <a:tc>
                  <a:txBody>
                    <a:bodyPr/>
                    <a:lstStyle/>
                    <a:p>
                      <a:pPr algn="ctr"/>
                      <a:r>
                        <a:rPr lang="en-GB" sz="1400" b="1" dirty="0" smtClean="0">
                          <a:latin typeface="Calibri" pitchFamily="34" charset="0"/>
                        </a:rPr>
                        <a:t>Interactive television</a:t>
                      </a:r>
                      <a:endParaRPr lang="en-GB" sz="1400" b="1" dirty="0">
                        <a:latin typeface="Calibri" pitchFamily="34" charset="0"/>
                      </a:endParaRPr>
                    </a:p>
                  </a:txBody>
                  <a:tcPr/>
                </a:tc>
                <a:tc>
                  <a:txBody>
                    <a:bodyPr/>
                    <a:lstStyle/>
                    <a:p>
                      <a:pPr algn="ctr"/>
                      <a:r>
                        <a:rPr lang="en-GB" sz="1400" b="1" dirty="0" smtClean="0">
                          <a:latin typeface="Calibri" pitchFamily="34" charset="0"/>
                        </a:rPr>
                        <a:t>DVD/Blu-Ray Menus</a:t>
                      </a:r>
                      <a:endParaRPr lang="en-GB" sz="1400" b="1" dirty="0">
                        <a:latin typeface="Calibri" pitchFamily="34" charset="0"/>
                      </a:endParaRPr>
                    </a:p>
                  </a:txBody>
                  <a:tcPr/>
                </a:tc>
                <a:tc>
                  <a:txBody>
                    <a:bodyPr/>
                    <a:lstStyle/>
                    <a:p>
                      <a:pPr algn="ctr"/>
                      <a:r>
                        <a:rPr lang="en-GB" sz="1400" b="1" dirty="0" smtClean="0">
                          <a:latin typeface="Calibri" pitchFamily="34" charset="0"/>
                        </a:rPr>
                        <a:t>Video Games</a:t>
                      </a:r>
                      <a:endParaRPr lang="en-GB" sz="1400" b="1" dirty="0">
                        <a:latin typeface="Calibri" pitchFamily="34" charset="0"/>
                      </a:endParaRPr>
                    </a:p>
                  </a:txBody>
                  <a:tcPr/>
                </a:tc>
                <a:tc>
                  <a:txBody>
                    <a:bodyPr/>
                    <a:lstStyle/>
                    <a:p>
                      <a:pPr algn="ctr"/>
                      <a:r>
                        <a:rPr lang="en-GB" sz="1400" b="1" dirty="0" smtClean="0">
                          <a:latin typeface="Calibri" pitchFamily="34" charset="0"/>
                        </a:rPr>
                        <a:t>Dynamic Websites</a:t>
                      </a:r>
                      <a:endParaRPr lang="en-GB" sz="1400" b="1" dirty="0">
                        <a:latin typeface="Calibri" pitchFamily="34" charset="0"/>
                      </a:endParaRPr>
                    </a:p>
                  </a:txBody>
                  <a:tcPr/>
                </a:tc>
              </a:tr>
              <a:tr h="370840">
                <a:tc>
                  <a:txBody>
                    <a:bodyPr/>
                    <a:lstStyle/>
                    <a:p>
                      <a:pPr algn="ctr"/>
                      <a:r>
                        <a:rPr lang="en-GB" sz="1400" b="1" dirty="0" smtClean="0">
                          <a:latin typeface="Calibri" pitchFamily="34" charset="0"/>
                        </a:rPr>
                        <a:t>Virtual Reality</a:t>
                      </a:r>
                      <a:endParaRPr lang="en-GB" sz="1400" b="1" dirty="0">
                        <a:latin typeface="Calibri" pitchFamily="34" charset="0"/>
                      </a:endParaRPr>
                    </a:p>
                  </a:txBody>
                  <a:tcPr/>
                </a:tc>
                <a:tc>
                  <a:txBody>
                    <a:bodyPr/>
                    <a:lstStyle/>
                    <a:p>
                      <a:pPr algn="ctr"/>
                      <a:r>
                        <a:rPr lang="en-GB" sz="1400" b="1" dirty="0" smtClean="0">
                          <a:latin typeface="Calibri" pitchFamily="34" charset="0"/>
                        </a:rPr>
                        <a:t>Interactive Advertising</a:t>
                      </a:r>
                      <a:endParaRPr lang="en-GB" sz="1400" b="1" dirty="0">
                        <a:latin typeface="Calibri" pitchFamily="34" charset="0"/>
                      </a:endParaRPr>
                    </a:p>
                  </a:txBody>
                  <a:tcPr/>
                </a:tc>
                <a:tc>
                  <a:txBody>
                    <a:bodyPr/>
                    <a:lstStyle/>
                    <a:p>
                      <a:pPr algn="ctr"/>
                      <a:r>
                        <a:rPr lang="en-GB" sz="1400" b="1" dirty="0" smtClean="0">
                          <a:latin typeface="Calibri" pitchFamily="34" charset="0"/>
                        </a:rPr>
                        <a:t>Social networking</a:t>
                      </a:r>
                      <a:endParaRPr lang="en-GB" sz="1400" b="1" dirty="0">
                        <a:latin typeface="Calibri" pitchFamily="34" charset="0"/>
                      </a:endParaRPr>
                    </a:p>
                  </a:txBody>
                  <a:tcPr/>
                </a:tc>
                <a:tc>
                  <a:txBody>
                    <a:bodyPr/>
                    <a:lstStyle/>
                    <a:p>
                      <a:pPr algn="ctr"/>
                      <a:r>
                        <a:rPr lang="en-GB" sz="1400" b="1" dirty="0" smtClean="0">
                          <a:latin typeface="Calibri" pitchFamily="34" charset="0"/>
                        </a:rPr>
                        <a:t>Smart Phone Interface</a:t>
                      </a:r>
                      <a:endParaRPr lang="en-GB" sz="1400" b="1" dirty="0">
                        <a:latin typeface="Calibri" pitchFamily="34" charset="0"/>
                      </a:endParaRPr>
                    </a:p>
                  </a:txBody>
                  <a:tcPr/>
                </a:tc>
              </a:tr>
            </a:tbl>
          </a:graphicData>
        </a:graphic>
      </p:graphicFrame>
    </p:spTree>
    <p:extLst>
      <p:ext uri="{BB962C8B-B14F-4D97-AF65-F5344CB8AC3E}">
        <p14:creationId xmlns:p14="http://schemas.microsoft.com/office/powerpoint/2010/main" val="325719393"/>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20688"/>
            <a:ext cx="8784976" cy="4929222"/>
          </a:xfrm>
        </p:spPr>
        <p:txBody>
          <a:bodyPr>
            <a:noAutofit/>
          </a:bodyPr>
          <a:lstStyle/>
          <a:p>
            <a:pPr marL="1588" lvl="1" indent="0">
              <a:spcBef>
                <a:spcPts val="0"/>
              </a:spcBef>
              <a:spcAft>
                <a:spcPts val="300"/>
              </a:spcAft>
              <a:buSzPct val="68000"/>
              <a:buNone/>
            </a:pPr>
            <a:r>
              <a:rPr lang="en-GB" sz="1430" b="1" dirty="0"/>
              <a:t>P2.1 – Task 01</a:t>
            </a:r>
            <a:r>
              <a:rPr lang="en-GB" sz="1430" dirty="0"/>
              <a:t> – Define and compare </a:t>
            </a:r>
            <a:r>
              <a:rPr lang="en-GB" sz="1430" dirty="0" err="1"/>
              <a:t>Lossy</a:t>
            </a:r>
            <a:r>
              <a:rPr lang="en-GB" sz="1430" dirty="0"/>
              <a:t> and Lossless Compression in terms of image files with chosen examples.</a:t>
            </a:r>
          </a:p>
          <a:p>
            <a:pPr marL="1588" lvl="1" indent="0">
              <a:spcBef>
                <a:spcPts val="0"/>
              </a:spcBef>
              <a:spcAft>
                <a:spcPts val="300"/>
              </a:spcAft>
              <a:buSzPct val="68000"/>
              <a:buNone/>
            </a:pPr>
            <a:r>
              <a:rPr lang="en-GB" sz="1430" b="1" dirty="0" smtClean="0"/>
              <a:t>P2.2 – Task 02</a:t>
            </a:r>
            <a:r>
              <a:rPr lang="en-GB" sz="1430" dirty="0" smtClean="0"/>
              <a:t> – Research and Discuss the different purposes and benefits of colour models in defining graphic images.</a:t>
            </a:r>
          </a:p>
          <a:p>
            <a:pPr marL="1588" lvl="1" indent="0">
              <a:spcBef>
                <a:spcPts val="0"/>
              </a:spcBef>
              <a:spcAft>
                <a:spcPts val="300"/>
              </a:spcAft>
              <a:buSzPct val="68000"/>
              <a:buNone/>
            </a:pPr>
            <a:r>
              <a:rPr lang="en-GB" sz="1430" b="1" dirty="0" smtClean="0"/>
              <a:t>P2.3 </a:t>
            </a:r>
            <a:r>
              <a:rPr lang="en-GB" sz="1430" b="1" dirty="0"/>
              <a:t>– Task 03</a:t>
            </a:r>
            <a:r>
              <a:rPr lang="en-GB" sz="1430" dirty="0"/>
              <a:t> – Discuss how the density of a output image  can impact on the users picture quality with chosen examples.</a:t>
            </a:r>
          </a:p>
          <a:p>
            <a:pPr marL="1588" lvl="1" indent="0">
              <a:spcBef>
                <a:spcPts val="0"/>
              </a:spcBef>
              <a:spcAft>
                <a:spcPts val="300"/>
              </a:spcAft>
              <a:buSzPct val="68000"/>
              <a:buNone/>
            </a:pPr>
            <a:r>
              <a:rPr lang="en-GB" sz="1430" b="1" dirty="0" smtClean="0"/>
              <a:t>P2.4 </a:t>
            </a:r>
            <a:r>
              <a:rPr lang="en-GB" sz="1430" b="1" dirty="0"/>
              <a:t>– Task 04</a:t>
            </a:r>
            <a:r>
              <a:rPr lang="en-GB" sz="1430" dirty="0"/>
              <a:t> – Discuss the range of issues involved in deciding the file type and management of images and how this can impact on working with chosen examples.</a:t>
            </a:r>
          </a:p>
          <a:p>
            <a:pPr marL="1588" lvl="1" indent="0">
              <a:spcBef>
                <a:spcPts val="0"/>
              </a:spcBef>
              <a:spcAft>
                <a:spcPts val="300"/>
              </a:spcAft>
              <a:buSzPct val="68000"/>
              <a:buNone/>
            </a:pPr>
            <a:r>
              <a:rPr lang="en-GB" sz="1430" b="1" dirty="0" smtClean="0"/>
              <a:t>P2.5 </a:t>
            </a:r>
            <a:r>
              <a:rPr lang="en-GB" sz="1430" b="1" dirty="0"/>
              <a:t>– Task 05</a:t>
            </a:r>
            <a:r>
              <a:rPr lang="en-GB" sz="1430" dirty="0"/>
              <a:t> – Discuss the purpose and need for consideration using compression techniques with chosen examples.</a:t>
            </a:r>
          </a:p>
          <a:p>
            <a:pPr marL="1588" lvl="1" indent="0">
              <a:spcBef>
                <a:spcPts val="0"/>
              </a:spcBef>
              <a:spcAft>
                <a:spcPts val="300"/>
              </a:spcAft>
              <a:buSzPct val="68000"/>
              <a:buNone/>
            </a:pPr>
            <a:r>
              <a:rPr lang="en-GB" sz="1430" b="1" dirty="0" smtClean="0"/>
              <a:t>P2.6 </a:t>
            </a:r>
            <a:r>
              <a:rPr lang="en-GB" sz="1430" b="1" dirty="0"/>
              <a:t>– Task </a:t>
            </a:r>
            <a:r>
              <a:rPr lang="en-GB" sz="1430" b="1" dirty="0" smtClean="0"/>
              <a:t>06</a:t>
            </a:r>
            <a:r>
              <a:rPr lang="en-GB" sz="1430" dirty="0" smtClean="0"/>
              <a:t> </a:t>
            </a:r>
            <a:r>
              <a:rPr lang="en-GB" sz="1430" dirty="0"/>
              <a:t>– Discuss how the intended use of graphic images can impact on the quality and output with chosen examples.</a:t>
            </a:r>
          </a:p>
          <a:p>
            <a:pPr marL="1588" lvl="1" indent="0">
              <a:spcBef>
                <a:spcPts val="0"/>
              </a:spcBef>
              <a:spcAft>
                <a:spcPts val="300"/>
              </a:spcAft>
              <a:buSzPct val="68000"/>
              <a:buNone/>
            </a:pPr>
            <a:r>
              <a:rPr lang="en-GB" sz="1430" b="1" dirty="0" smtClean="0"/>
              <a:t>D1.1 </a:t>
            </a:r>
            <a:r>
              <a:rPr lang="en-GB" sz="1430" b="1" dirty="0"/>
              <a:t>- Task </a:t>
            </a:r>
            <a:r>
              <a:rPr lang="en-GB" sz="1430" b="1" dirty="0" smtClean="0"/>
              <a:t>07 </a:t>
            </a:r>
            <a:r>
              <a:rPr lang="en-GB" sz="1430" dirty="0"/>
              <a:t>– Evaluate, with a range of examples, how different delivery mediums for graphics influence file formats.</a:t>
            </a:r>
          </a:p>
          <a:p>
            <a:pPr marL="1588" lvl="1" indent="0">
              <a:spcBef>
                <a:spcPts val="0"/>
              </a:spcBef>
              <a:spcAft>
                <a:spcPts val="300"/>
              </a:spcAft>
              <a:buSzPct val="68000"/>
              <a:buNone/>
            </a:pPr>
            <a:r>
              <a:rPr lang="en-GB" sz="1430" b="1" dirty="0" smtClean="0"/>
              <a:t>P3.1 </a:t>
            </a:r>
            <a:r>
              <a:rPr lang="en-GB" sz="1430" b="1" dirty="0"/>
              <a:t>– Task </a:t>
            </a:r>
            <a:r>
              <a:rPr lang="en-GB" sz="1430" b="1" dirty="0" smtClean="0"/>
              <a:t>08</a:t>
            </a:r>
            <a:r>
              <a:rPr lang="en-GB" sz="1430" dirty="0" smtClean="0"/>
              <a:t> </a:t>
            </a:r>
            <a:r>
              <a:rPr lang="en-GB" sz="1430" dirty="0"/>
              <a:t>– State and define the technical difference between Vector and Raster with chosen examples in terms of function and features.</a:t>
            </a:r>
          </a:p>
          <a:p>
            <a:pPr marL="1588" lvl="1" indent="0">
              <a:spcBef>
                <a:spcPts val="0"/>
              </a:spcBef>
              <a:spcAft>
                <a:spcPts val="300"/>
              </a:spcAft>
              <a:buSzPct val="68000"/>
              <a:buNone/>
            </a:pPr>
            <a:r>
              <a:rPr lang="en-GB" sz="1430" b="1" dirty="0" smtClean="0"/>
              <a:t>P3.2 </a:t>
            </a:r>
            <a:r>
              <a:rPr lang="en-GB" sz="1430" b="1" dirty="0"/>
              <a:t>– Task </a:t>
            </a:r>
            <a:r>
              <a:rPr lang="en-GB" sz="1430" b="1" dirty="0" smtClean="0"/>
              <a:t>09</a:t>
            </a:r>
            <a:r>
              <a:rPr lang="en-GB" sz="1430" dirty="0" smtClean="0"/>
              <a:t> </a:t>
            </a:r>
            <a:r>
              <a:rPr lang="en-GB" sz="1430" dirty="0"/>
              <a:t>– Define and compare </a:t>
            </a:r>
            <a:r>
              <a:rPr lang="en-GB" sz="1430" b="1" dirty="0" err="1"/>
              <a:t>Lossy</a:t>
            </a:r>
            <a:r>
              <a:rPr lang="en-GB" sz="1430" dirty="0"/>
              <a:t> and </a:t>
            </a:r>
            <a:r>
              <a:rPr lang="en-GB" sz="1430" b="1" dirty="0"/>
              <a:t>Lossless</a:t>
            </a:r>
            <a:r>
              <a:rPr lang="en-GB" sz="1430" dirty="0"/>
              <a:t> Compression and the importance of </a:t>
            </a:r>
            <a:r>
              <a:rPr lang="en-GB" sz="1430" b="1" dirty="0"/>
              <a:t>Optimising</a:t>
            </a:r>
            <a:r>
              <a:rPr lang="en-GB" sz="1430" dirty="0"/>
              <a:t> images for final output with chosen examples.</a:t>
            </a:r>
          </a:p>
          <a:p>
            <a:pPr marL="1588" lvl="1" indent="0">
              <a:spcBef>
                <a:spcPts val="0"/>
              </a:spcBef>
              <a:spcAft>
                <a:spcPts val="300"/>
              </a:spcAft>
              <a:buSzPct val="68000"/>
              <a:buNone/>
            </a:pPr>
            <a:r>
              <a:rPr lang="en-GB" sz="1430" b="1" dirty="0" smtClean="0"/>
              <a:t>M1.1 </a:t>
            </a:r>
            <a:r>
              <a:rPr lang="en-GB" sz="1430" b="1" dirty="0"/>
              <a:t>– Task </a:t>
            </a:r>
            <a:r>
              <a:rPr lang="en-GB" sz="1430" b="1" dirty="0" smtClean="0"/>
              <a:t>10 </a:t>
            </a:r>
            <a:r>
              <a:rPr lang="en-GB" sz="1430" dirty="0"/>
              <a:t>- Research and Discuss the different purposes and benefits of colour models in defining graphic images.</a:t>
            </a:r>
          </a:p>
          <a:p>
            <a:pPr marL="1588" lvl="1" indent="0">
              <a:spcBef>
                <a:spcPts val="0"/>
              </a:spcBef>
              <a:spcAft>
                <a:spcPts val="300"/>
              </a:spcAft>
              <a:buSzPct val="68000"/>
              <a:buNone/>
            </a:pPr>
            <a:r>
              <a:rPr lang="en-GB" sz="1430" b="1" dirty="0" smtClean="0"/>
              <a:t>M1.2 </a:t>
            </a:r>
            <a:r>
              <a:rPr lang="en-GB" sz="1430" b="1" dirty="0"/>
              <a:t>– Task </a:t>
            </a:r>
            <a:r>
              <a:rPr lang="en-GB" sz="1430" b="1" dirty="0" smtClean="0"/>
              <a:t>11 </a:t>
            </a:r>
            <a:r>
              <a:rPr lang="en-GB" sz="1430" dirty="0"/>
              <a:t>- Discuss how the density of a output image  can impact on the users picture quality with chosen examples.</a:t>
            </a:r>
          </a:p>
          <a:p>
            <a:pPr marL="1588" lvl="1" indent="0">
              <a:spcBef>
                <a:spcPts val="0"/>
              </a:spcBef>
              <a:spcAft>
                <a:spcPts val="300"/>
              </a:spcAft>
              <a:buSzPct val="68000"/>
              <a:buNone/>
            </a:pPr>
            <a:r>
              <a:rPr lang="en-GB" sz="1430" b="1" dirty="0" smtClean="0"/>
              <a:t>D1.2 </a:t>
            </a:r>
            <a:r>
              <a:rPr lang="en-GB" sz="1430" b="1" dirty="0"/>
              <a:t>– Task </a:t>
            </a:r>
            <a:r>
              <a:rPr lang="en-GB" sz="1430" b="1" dirty="0" smtClean="0"/>
              <a:t>12</a:t>
            </a:r>
            <a:r>
              <a:rPr lang="en-GB" sz="1430" dirty="0" smtClean="0"/>
              <a:t> </a:t>
            </a:r>
            <a:r>
              <a:rPr lang="en-GB" sz="1430" dirty="0"/>
              <a:t>– Using 3 chosen </a:t>
            </a:r>
            <a:r>
              <a:rPr lang="en-GB" sz="1430" dirty="0" smtClean="0"/>
              <a:t>examples from different mediums, </a:t>
            </a:r>
            <a:r>
              <a:rPr lang="en-GB" sz="1430" dirty="0"/>
              <a:t>critically </a:t>
            </a:r>
            <a:r>
              <a:rPr lang="en-GB" sz="1430" dirty="0" smtClean="0"/>
              <a:t>evaluate the </a:t>
            </a:r>
            <a:r>
              <a:rPr lang="en-GB" sz="1430" dirty="0"/>
              <a:t>critically evaluate a range (three or more) of digital graphics for interactive </a:t>
            </a:r>
            <a:r>
              <a:rPr lang="en-GB" sz="1430" dirty="0" smtClean="0"/>
              <a:t>and </a:t>
            </a:r>
            <a:r>
              <a:rPr lang="en-GB" sz="1430" dirty="0"/>
              <a:t>suggest how the graphics could be </a:t>
            </a:r>
            <a:r>
              <a:rPr lang="en-GB" sz="1430" dirty="0" smtClean="0"/>
              <a:t>improved. </a:t>
            </a:r>
            <a:r>
              <a:rPr lang="en-GB" sz="1430" dirty="0"/>
              <a:t>Descriptions should be supported by appropriate images of reviewed </a:t>
            </a:r>
            <a:r>
              <a:rPr lang="en-GB" sz="1430" dirty="0" smtClean="0"/>
              <a:t>graphics.</a:t>
            </a:r>
            <a:endParaRPr lang="en-GB" sz="1430" dirty="0"/>
          </a:p>
        </p:txBody>
      </p:sp>
      <p:sp>
        <p:nvSpPr>
          <p:cNvPr id="2" name="Title 1"/>
          <p:cNvSpPr>
            <a:spLocks noGrp="1"/>
          </p:cNvSpPr>
          <p:nvPr>
            <p:ph type="title"/>
          </p:nvPr>
        </p:nvSpPr>
        <p:spPr>
          <a:xfrm>
            <a:off x="107504" y="116632"/>
            <a:ext cx="8964488" cy="452568"/>
          </a:xfrm>
        </p:spPr>
        <p:txBody>
          <a:bodyPr>
            <a:normAutofit fontScale="90000"/>
          </a:bodyPr>
          <a:lstStyle/>
          <a:p>
            <a:r>
              <a:rPr lang="en-GB" dirty="0" smtClean="0"/>
              <a:t>LO2 - Task List</a:t>
            </a:r>
            <a:endParaRPr lang="en-GB" dirty="0"/>
          </a:p>
        </p:txBody>
      </p:sp>
    </p:spTree>
    <p:extLst>
      <p:ext uri="{BB962C8B-B14F-4D97-AF65-F5344CB8AC3E}">
        <p14:creationId xmlns:p14="http://schemas.microsoft.com/office/powerpoint/2010/main" val="256497286"/>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8712968" cy="5832647"/>
          </a:xfrm>
        </p:spPr>
        <p:txBody>
          <a:bodyPr>
            <a:noAutofit/>
          </a:bodyPr>
          <a:lstStyle/>
          <a:p>
            <a:r>
              <a:rPr lang="en-GB" sz="1800" dirty="0" smtClean="0"/>
              <a:t>Learners </a:t>
            </a:r>
            <a:r>
              <a:rPr lang="en-GB" sz="1800" dirty="0"/>
              <a:t>should be taught about compression techniques and how and why these are used. This can include dots per inch and why this is used, lossy and lossless compression and the differences between these, as well as the use of colour models e.g. RGB and CMYB. Learners can explore different graphic types (BMP. JPEG, GIF, PING, etc.) and where they are used (web, posters, magazines, advertisements) to do this they could be given images and use compression techniques, saving images in different formats and understanding naming </a:t>
            </a:r>
            <a:r>
              <a:rPr lang="en-GB" sz="1800" dirty="0" smtClean="0"/>
              <a:t>conventions.</a:t>
            </a:r>
          </a:p>
          <a:p>
            <a:r>
              <a:rPr lang="en-GB" sz="1800" dirty="0" smtClean="0"/>
              <a:t>They </a:t>
            </a:r>
            <a:r>
              <a:rPr lang="en-GB" sz="1800" dirty="0"/>
              <a:t>should be taught to look at file sizes and the differences between each depending on file type and the compression types that have been </a:t>
            </a:r>
            <a:r>
              <a:rPr lang="en-GB" sz="1800" dirty="0" smtClean="0"/>
              <a:t>used.</a:t>
            </a:r>
          </a:p>
          <a:p>
            <a:r>
              <a:rPr lang="en-GB" sz="1800" dirty="0"/>
              <a:t>They should be able to look at lossy and lossless images as well as saving with different DPI and colour modes. Learners should be looking at where images are used in everyday life e.g. advertising and promotion from A5 leaflets through to road side hoardings and how images are manipulated for advertising e.g. how models are “airbrushed” so they look thinner or their skin looks better than it actually </a:t>
            </a:r>
            <a:r>
              <a:rPr lang="en-GB" sz="1800" dirty="0" smtClean="0"/>
              <a:t>is.</a:t>
            </a:r>
          </a:p>
          <a:p>
            <a:r>
              <a:rPr lang="en-GB" sz="1800" dirty="0" smtClean="0"/>
              <a:t>Learners </a:t>
            </a:r>
            <a:r>
              <a:rPr lang="en-GB" sz="1800" dirty="0"/>
              <a:t>should explore images on different mediums, for example the web or mobile devices in order to understand the effects resolution size has on the delivery medium. This will link to file size in terms of web graphics compared to print graphics and the quality. </a:t>
            </a:r>
          </a:p>
        </p:txBody>
      </p:sp>
      <p:sp>
        <p:nvSpPr>
          <p:cNvPr id="3" name="Title 2"/>
          <p:cNvSpPr>
            <a:spLocks noGrp="1"/>
          </p:cNvSpPr>
          <p:nvPr>
            <p:ph type="title"/>
          </p:nvPr>
        </p:nvSpPr>
        <p:spPr>
          <a:xfrm>
            <a:off x="230832" y="116632"/>
            <a:ext cx="8733656" cy="576064"/>
          </a:xfrm>
        </p:spPr>
        <p:txBody>
          <a:bodyPr>
            <a:normAutofit/>
          </a:bodyPr>
          <a:lstStyle/>
          <a:p>
            <a:r>
              <a:rPr lang="en-GB" sz="2400" dirty="0" smtClean="0"/>
              <a:t>LO2 </a:t>
            </a:r>
            <a:r>
              <a:rPr lang="en-GB" sz="2400" dirty="0"/>
              <a:t>Understand types of graphic images and graphical file formats </a:t>
            </a:r>
          </a:p>
        </p:txBody>
      </p:sp>
    </p:spTree>
    <p:extLst>
      <p:ext uri="{BB962C8B-B14F-4D97-AF65-F5344CB8AC3E}">
        <p14:creationId xmlns:p14="http://schemas.microsoft.com/office/powerpoint/2010/main" val="41830560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6480720" cy="5904655"/>
          </a:xfrm>
        </p:spPr>
        <p:txBody>
          <a:bodyPr>
            <a:noAutofit/>
          </a:bodyPr>
          <a:lstStyle/>
          <a:p>
            <a:pPr marL="271463" indent="-265113"/>
            <a:r>
              <a:rPr lang="en-GB" sz="1400" b="1" dirty="0" smtClean="0"/>
              <a:t>Lossless Compression</a:t>
            </a:r>
            <a:r>
              <a:rPr lang="en-GB" sz="1400" dirty="0" smtClean="0"/>
              <a:t> </a:t>
            </a:r>
            <a:r>
              <a:rPr lang="en-GB" sz="1400" dirty="0"/>
              <a:t>lets you recreate the original file exactly. All lossless compression is based on the idea of breaking a file into a "smaller" form for transmission or storage and then putting it back together on the other end so it can be used again.</a:t>
            </a:r>
          </a:p>
          <a:p>
            <a:pPr marL="271463" indent="-265113"/>
            <a:r>
              <a:rPr lang="en-GB" sz="1400" b="1" dirty="0"/>
              <a:t>Lossy compression</a:t>
            </a:r>
            <a:r>
              <a:rPr lang="en-GB" sz="1400" dirty="0"/>
              <a:t> works very differently. These programs simply eliminate "unnecessary" bits of information, </a:t>
            </a:r>
            <a:r>
              <a:rPr lang="en-GB" sz="1400" dirty="0" smtClean="0"/>
              <a:t>altering </a:t>
            </a:r>
            <a:r>
              <a:rPr lang="en-GB" sz="1400" dirty="0"/>
              <a:t>the file so that it is smaller. This type of compression is used a lot for reducing the file size of bitmap pictures, which tend to be fairly bulky. To see how this works, let's consider how your computer might compress a </a:t>
            </a:r>
            <a:r>
              <a:rPr lang="en-GB" sz="1400" dirty="0" smtClean="0"/>
              <a:t>scanned </a:t>
            </a:r>
            <a:r>
              <a:rPr lang="en-GB" sz="1400" dirty="0"/>
              <a:t>photograph.</a:t>
            </a:r>
          </a:p>
          <a:p>
            <a:pPr marL="271463" indent="-265113"/>
            <a:r>
              <a:rPr lang="en-GB" sz="1400" dirty="0"/>
              <a:t>A lossless compression program can't do much with this type of file. While large parts of the picture may look the </a:t>
            </a:r>
            <a:r>
              <a:rPr lang="en-GB" sz="1400" dirty="0" smtClean="0"/>
              <a:t>same, </a:t>
            </a:r>
            <a:r>
              <a:rPr lang="en-GB" sz="1400" dirty="0"/>
              <a:t>the whole sky is blue, for </a:t>
            </a:r>
            <a:r>
              <a:rPr lang="en-GB" sz="1400" dirty="0" smtClean="0"/>
              <a:t>example, </a:t>
            </a:r>
            <a:r>
              <a:rPr lang="en-GB" sz="1400" dirty="0"/>
              <a:t>most of the individual pixels are a little bit different. To make this picture smaller without compromising the resolution, you have to change the </a:t>
            </a:r>
            <a:r>
              <a:rPr lang="en-GB" sz="1400" dirty="0" smtClean="0"/>
              <a:t>colour </a:t>
            </a:r>
            <a:r>
              <a:rPr lang="en-GB" sz="1400" dirty="0"/>
              <a:t>value for certain pixels. If the picture had a lot of blue sky, the program would pick one </a:t>
            </a:r>
            <a:r>
              <a:rPr lang="en-GB" sz="1400" dirty="0" smtClean="0"/>
              <a:t>colour </a:t>
            </a:r>
            <a:r>
              <a:rPr lang="en-GB" sz="1400" dirty="0"/>
              <a:t>of blue that could be used for every pixel. Then, the program rewrites the file so that the value for every sky pixel refers back to this information. If the compression scheme works well, you won't notice the change, but the file size will be significantly reduced.</a:t>
            </a:r>
          </a:p>
          <a:p>
            <a:pPr marL="271463" indent="-265113"/>
            <a:r>
              <a:rPr lang="en-GB" sz="1400" dirty="0"/>
              <a:t>Of course, with lossy compression, you can't get the original file back after it has been compressed. You're stuck with the compression program's reinterpretation of the original. For this reason, you can't use this sort of compression for anything that needs to be reproduced exactly, including </a:t>
            </a:r>
            <a:r>
              <a:rPr lang="en-GB" sz="1400" dirty="0" smtClean="0"/>
              <a:t>executable software </a:t>
            </a:r>
            <a:r>
              <a:rPr lang="en-GB" sz="1400" dirty="0"/>
              <a:t>applications, databases and </a:t>
            </a:r>
            <a:r>
              <a:rPr lang="en-GB" sz="1400" dirty="0" smtClean="0"/>
              <a:t>spread sheets.</a:t>
            </a:r>
          </a:p>
          <a:p>
            <a:pPr marL="6350" indent="0">
              <a:buNone/>
            </a:pPr>
            <a:r>
              <a:rPr lang="en-GB" sz="1400" b="1" dirty="0" smtClean="0"/>
              <a:t>P2.1 </a:t>
            </a:r>
            <a:r>
              <a:rPr lang="en-GB" sz="1400" b="1" dirty="0"/>
              <a:t>– Task </a:t>
            </a:r>
            <a:r>
              <a:rPr lang="en-GB" sz="1400" b="1" dirty="0" smtClean="0"/>
              <a:t>01</a:t>
            </a:r>
            <a:r>
              <a:rPr lang="en-GB" sz="1400" dirty="0" smtClean="0"/>
              <a:t> </a:t>
            </a:r>
            <a:r>
              <a:rPr lang="en-GB" sz="1400" dirty="0"/>
              <a:t>– </a:t>
            </a:r>
            <a:r>
              <a:rPr lang="en-GB" sz="1400" dirty="0" smtClean="0"/>
              <a:t>Define and compare Lossy and Lossless Compression in terms of image files with </a:t>
            </a:r>
            <a:r>
              <a:rPr lang="en-GB" sz="1400" dirty="0"/>
              <a:t>chosen examples</a:t>
            </a:r>
            <a:r>
              <a:rPr lang="en-GB" sz="1400" dirty="0" smtClean="0"/>
              <a:t>.</a:t>
            </a:r>
          </a:p>
        </p:txBody>
      </p:sp>
      <p:sp>
        <p:nvSpPr>
          <p:cNvPr id="3" name="Title 2"/>
          <p:cNvSpPr>
            <a:spLocks noGrp="1"/>
          </p:cNvSpPr>
          <p:nvPr>
            <p:ph type="title"/>
          </p:nvPr>
        </p:nvSpPr>
        <p:spPr>
          <a:xfrm>
            <a:off x="230832" y="116632"/>
            <a:ext cx="8733656" cy="504056"/>
          </a:xfrm>
        </p:spPr>
        <p:txBody>
          <a:bodyPr>
            <a:normAutofit/>
          </a:bodyPr>
          <a:lstStyle/>
          <a:p>
            <a:r>
              <a:rPr lang="en-GB" sz="1800" dirty="0" smtClean="0"/>
              <a:t>P</a:t>
            </a:r>
            <a:r>
              <a:rPr lang="en-GB" sz="1800" dirty="0" smtClean="0"/>
              <a:t>2.1 - </a:t>
            </a:r>
            <a:r>
              <a:rPr lang="en-GB" sz="1800" dirty="0"/>
              <a:t>Understand types of graphic images and graphical file formats </a:t>
            </a:r>
            <a:r>
              <a:rPr lang="en-GB" sz="1800" dirty="0" smtClean="0"/>
              <a:t>– Graphic Images</a:t>
            </a:r>
            <a:endParaRPr lang="en-GB" sz="1800" dirty="0"/>
          </a:p>
        </p:txBody>
      </p:sp>
      <p:pic>
        <p:nvPicPr>
          <p:cNvPr id="1026" name="Picture 2" descr="http://1.bp.blogspot.com/_2mmoC7Ls9UQ/TOs7EUjKoII/AAAAAAAAADg/p3w5-Wy8VRQ/s320/Lossy-JPEG.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4248" y="2564904"/>
            <a:ext cx="2163076" cy="1182482"/>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19642" y="908720"/>
            <a:ext cx="2147682" cy="1468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descr="http://printproductionfaq.com/wp-content/uploads/2010/07/image_compression_lossy_lossless2.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99428" y="4025400"/>
            <a:ext cx="2067895" cy="20678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8207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1" y="620688"/>
            <a:ext cx="6944937" cy="5904655"/>
          </a:xfrm>
        </p:spPr>
        <p:txBody>
          <a:bodyPr>
            <a:noAutofit/>
          </a:bodyPr>
          <a:lstStyle/>
          <a:p>
            <a:pPr marL="271463" lvl="1" indent="-271463">
              <a:buFont typeface="Wingdings 3" pitchFamily="18" charset="2"/>
              <a:buChar char="}"/>
            </a:pPr>
            <a:r>
              <a:rPr lang="en-GB" sz="1700" b="1" dirty="0" smtClean="0"/>
              <a:t>Colour </a:t>
            </a:r>
            <a:r>
              <a:rPr lang="en-GB" sz="1700" b="1" dirty="0"/>
              <a:t>models </a:t>
            </a:r>
            <a:r>
              <a:rPr lang="en-GB" sz="1700" b="1" dirty="0" smtClean="0"/>
              <a:t>(RGB </a:t>
            </a:r>
            <a:r>
              <a:rPr lang="en-GB" sz="1700" b="1" dirty="0"/>
              <a:t>and </a:t>
            </a:r>
            <a:r>
              <a:rPr lang="en-GB" sz="1700" b="1" dirty="0" smtClean="0"/>
              <a:t>CMYK) </a:t>
            </a:r>
            <a:r>
              <a:rPr lang="en-GB" sz="1700" dirty="0" smtClean="0"/>
              <a:t>– There has always been two colour models since the development of computer artistry, one developed and used primarily for PC’s and one for Apples. When the line between the two computer formats disappeared the choice of colour models to use remained.</a:t>
            </a:r>
          </a:p>
          <a:p>
            <a:pPr marL="271463" lvl="1" indent="-271463">
              <a:buFont typeface="Wingdings 3" pitchFamily="18" charset="2"/>
              <a:buChar char="}"/>
            </a:pPr>
            <a:r>
              <a:rPr lang="en-GB" sz="1700" b="1" dirty="0" smtClean="0"/>
              <a:t>RGB</a:t>
            </a:r>
            <a:r>
              <a:rPr lang="en-GB" sz="1700" dirty="0" smtClean="0"/>
              <a:t> (Red, Green and Blue), all three colours mixed makes black, the absence of all three makes white, every colour in between is a percentage of these three. What it did not define clearly was the tonal variation in the colouring, darks and lights, focussing more on the pure colours.</a:t>
            </a:r>
          </a:p>
          <a:p>
            <a:pPr marL="271463" lvl="1" indent="-271463">
              <a:buFont typeface="Wingdings 3" pitchFamily="18" charset="2"/>
              <a:buChar char="}"/>
            </a:pPr>
            <a:r>
              <a:rPr lang="en-GB" sz="1700" b="1" dirty="0" smtClean="0"/>
              <a:t>CYMK</a:t>
            </a:r>
            <a:r>
              <a:rPr lang="en-GB" sz="1700" dirty="0" smtClean="0"/>
              <a:t> (Cyan, Magenta, Yellow and Black) was developed as a crossover between the three primary colours. Red and Blue make Cyan, Blue and Green make yellow etc. The K (Black because there were too many other B’s like Blue, Brown, Beige etc.) differentiated the tones from dark to light.</a:t>
            </a:r>
          </a:p>
          <a:p>
            <a:pPr marL="271463" lvl="1" indent="-271463">
              <a:buFont typeface="Wingdings 3" pitchFamily="18" charset="2"/>
              <a:buChar char="}"/>
            </a:pPr>
            <a:r>
              <a:rPr lang="en-GB" sz="1700" dirty="0" smtClean="0"/>
              <a:t>At the end of the day they both give the same results with RGB slightly richer in purity against CMYK with a wider variety of tones. Why choose, anything </a:t>
            </a:r>
            <a:r>
              <a:rPr lang="en-GB" sz="1700" dirty="0"/>
              <a:t>dealing with the web should always be in RGB and printed material should be in </a:t>
            </a:r>
            <a:r>
              <a:rPr lang="en-GB" sz="1700" dirty="0" smtClean="0"/>
              <a:t>CMYK. And printing is done in plates, CYMK plates. See </a:t>
            </a:r>
            <a:r>
              <a:rPr lang="en-GB" sz="1700" dirty="0" smtClean="0">
                <a:hlinkClick r:id="rId2"/>
              </a:rPr>
              <a:t>here</a:t>
            </a:r>
            <a:r>
              <a:rPr lang="en-GB" sz="1700" dirty="0" smtClean="0"/>
              <a:t> for details.</a:t>
            </a:r>
          </a:p>
          <a:p>
            <a:pPr marL="0" lvl="1" indent="0">
              <a:buNone/>
            </a:pPr>
            <a:r>
              <a:rPr lang="en-GB" sz="1700" b="1" dirty="0" smtClean="0"/>
              <a:t>P2.2 </a:t>
            </a:r>
            <a:r>
              <a:rPr lang="en-GB" sz="1700" b="1" dirty="0"/>
              <a:t>– Task </a:t>
            </a:r>
            <a:r>
              <a:rPr lang="en-GB" sz="1700" b="1" dirty="0" smtClean="0"/>
              <a:t>02</a:t>
            </a:r>
            <a:r>
              <a:rPr lang="en-GB" sz="1700" dirty="0" smtClean="0"/>
              <a:t> </a:t>
            </a:r>
            <a:r>
              <a:rPr lang="en-GB" sz="1700" dirty="0"/>
              <a:t>– </a:t>
            </a:r>
            <a:r>
              <a:rPr lang="en-GB" sz="1700" dirty="0" smtClean="0"/>
              <a:t>Research and Discuss the different purposes and benefits of colour models in defining graphic images.</a:t>
            </a:r>
            <a:endParaRPr lang="en-GB" sz="1700" dirty="0"/>
          </a:p>
        </p:txBody>
      </p:sp>
      <p:sp>
        <p:nvSpPr>
          <p:cNvPr id="3" name="Title 2"/>
          <p:cNvSpPr>
            <a:spLocks noGrp="1"/>
          </p:cNvSpPr>
          <p:nvPr>
            <p:ph type="title"/>
          </p:nvPr>
        </p:nvSpPr>
        <p:spPr>
          <a:xfrm>
            <a:off x="230832" y="116632"/>
            <a:ext cx="8733656" cy="504056"/>
          </a:xfrm>
        </p:spPr>
        <p:txBody>
          <a:bodyPr>
            <a:normAutofit/>
          </a:bodyPr>
          <a:lstStyle/>
          <a:p>
            <a:r>
              <a:rPr lang="en-GB" sz="1800" dirty="0" smtClean="0"/>
              <a:t>P2.2 - Understand </a:t>
            </a:r>
            <a:r>
              <a:rPr lang="en-GB" sz="1800" dirty="0"/>
              <a:t>types of graphic images and graphical file formats </a:t>
            </a:r>
            <a:r>
              <a:rPr lang="en-GB" sz="1800" dirty="0" smtClean="0"/>
              <a:t>– Graphic Images</a:t>
            </a:r>
            <a:endParaRPr lang="en-GB" sz="1800" dirty="0"/>
          </a:p>
        </p:txBody>
      </p:sp>
      <p:pic>
        <p:nvPicPr>
          <p:cNvPr id="3074" name="Picture 2" descr="http://www.xaraxone.com/webxealot/workbook02/color_wheel_4.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24449" y="1070107"/>
            <a:ext cx="1820997" cy="178758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shandabrotz.blog.widyatama.ac.id/files/2012/03/cmyk-color-wheel-lg.jp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25402" y="3039723"/>
            <a:ext cx="1840057" cy="18530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37979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6506098" cy="5904655"/>
          </a:xfrm>
        </p:spPr>
        <p:txBody>
          <a:bodyPr>
            <a:normAutofit fontScale="85000" lnSpcReduction="20000"/>
          </a:bodyPr>
          <a:lstStyle/>
          <a:p>
            <a:pPr marL="271463" lvl="1" indent="-271463">
              <a:buFont typeface="Wingdings 3" pitchFamily="18" charset="2"/>
              <a:buChar char="}"/>
            </a:pPr>
            <a:r>
              <a:rPr lang="en-GB" b="1" dirty="0" smtClean="0"/>
              <a:t>Dots </a:t>
            </a:r>
            <a:r>
              <a:rPr lang="en-GB" b="1" dirty="0"/>
              <a:t>per inch </a:t>
            </a:r>
            <a:r>
              <a:rPr lang="en-GB" b="1" dirty="0" smtClean="0"/>
              <a:t>(DPI) </a:t>
            </a:r>
            <a:r>
              <a:rPr lang="en-GB" dirty="0" smtClean="0"/>
              <a:t>– this is the density of the image, the more dots per inch, the more detailed the image looks and the better it will print. This also means more time to print and more ink, larger files and more processing power.</a:t>
            </a:r>
          </a:p>
          <a:p>
            <a:pPr marL="271463" lvl="1" indent="-271463">
              <a:buFont typeface="Wingdings 3" pitchFamily="18" charset="2"/>
              <a:buChar char="}"/>
            </a:pPr>
            <a:r>
              <a:rPr lang="en-GB" dirty="0" smtClean="0"/>
              <a:t>Screen resolution is set in DPI, the higher it is set the more detailed the images are, this means better quality but screen resolution is better than printed resolution. A standard ink printer prints at 600dpi so there will be a degrading of the image when it prints. A good ink printer will print at 1200dpi and will be slower, laser colour printers start about the same but are faster.</a:t>
            </a:r>
          </a:p>
          <a:p>
            <a:pPr marL="271463" lvl="1" indent="-271463">
              <a:buFont typeface="Wingdings 3" pitchFamily="18" charset="2"/>
              <a:buChar char="}"/>
            </a:pPr>
            <a:r>
              <a:rPr lang="en-GB" dirty="0" smtClean="0"/>
              <a:t>Screen resolutions in comparison go up to 2000dpi, depending on the graphics card. This will mean some loss in quality but not everyone needs to print. Very high resolution screens are there for that detail, </a:t>
            </a:r>
            <a:r>
              <a:rPr lang="en-GB" dirty="0" err="1" smtClean="0"/>
              <a:t>archviz</a:t>
            </a:r>
            <a:r>
              <a:rPr lang="en-GB" dirty="0" smtClean="0"/>
              <a:t> images, high-definition video, 3d modelling and CAD for instance.</a:t>
            </a:r>
          </a:p>
          <a:p>
            <a:pPr marL="0" lvl="1" indent="0">
              <a:buNone/>
            </a:pPr>
            <a:r>
              <a:rPr lang="en-GB" sz="2400" b="1" dirty="0" smtClean="0"/>
              <a:t>P2.3 </a:t>
            </a:r>
            <a:r>
              <a:rPr lang="en-GB" sz="2400" b="1" dirty="0"/>
              <a:t>– Task </a:t>
            </a:r>
            <a:r>
              <a:rPr lang="en-GB" sz="2400" b="1" dirty="0" smtClean="0"/>
              <a:t>03</a:t>
            </a:r>
            <a:r>
              <a:rPr lang="en-GB" sz="2400" dirty="0" smtClean="0"/>
              <a:t> </a:t>
            </a:r>
            <a:r>
              <a:rPr lang="en-GB" sz="2400" dirty="0"/>
              <a:t>– </a:t>
            </a:r>
            <a:r>
              <a:rPr lang="en-GB" sz="2400" dirty="0" smtClean="0"/>
              <a:t>Discuss how the density of a output image  can impact on the users picture quality with </a:t>
            </a:r>
            <a:r>
              <a:rPr lang="en-GB" sz="2400" dirty="0"/>
              <a:t>chosen examples.</a:t>
            </a:r>
          </a:p>
          <a:p>
            <a:pPr marL="271463" lvl="1" indent="-271463">
              <a:buFont typeface="Wingdings 3" pitchFamily="18" charset="2"/>
              <a:buChar char="}"/>
            </a:pPr>
            <a:endParaRPr lang="en-GB" dirty="0"/>
          </a:p>
        </p:txBody>
      </p:sp>
      <p:sp>
        <p:nvSpPr>
          <p:cNvPr id="3" name="Title 2"/>
          <p:cNvSpPr>
            <a:spLocks noGrp="1"/>
          </p:cNvSpPr>
          <p:nvPr>
            <p:ph type="title"/>
          </p:nvPr>
        </p:nvSpPr>
        <p:spPr>
          <a:xfrm>
            <a:off x="230832" y="116632"/>
            <a:ext cx="8733656" cy="432048"/>
          </a:xfrm>
        </p:spPr>
        <p:txBody>
          <a:bodyPr>
            <a:normAutofit/>
          </a:bodyPr>
          <a:lstStyle/>
          <a:p>
            <a:r>
              <a:rPr lang="en-GB" sz="1800" dirty="0" smtClean="0"/>
              <a:t>P2.3 - Understand </a:t>
            </a:r>
            <a:r>
              <a:rPr lang="en-GB" sz="1800" dirty="0"/>
              <a:t>types of graphic images and graphical file formats </a:t>
            </a:r>
            <a:r>
              <a:rPr lang="en-GB" sz="1800" dirty="0" smtClean="0"/>
              <a:t>– Graphic Images</a:t>
            </a:r>
            <a:endParaRPr lang="en-GB" sz="1800" dirty="0"/>
          </a:p>
        </p:txBody>
      </p:sp>
      <p:pic>
        <p:nvPicPr>
          <p:cNvPr id="4099" name="Picture 3" descr="salibamain">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1438" y="908720"/>
            <a:ext cx="2464373" cy="1368152"/>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http://gotprint.net/ray/highRes-vs-LoRes.gif">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74768" y="2492896"/>
            <a:ext cx="2499653" cy="1960215"/>
          </a:xfrm>
          <a:prstGeom prst="rect">
            <a:avLst/>
          </a:prstGeom>
          <a:noFill/>
          <a:extLst>
            <a:ext uri="{909E8E84-426E-40DD-AFC4-6F175D3DCCD1}">
              <a14:hiddenFill xmlns:a14="http://schemas.microsoft.com/office/drawing/2010/main">
                <a:solidFill>
                  <a:srgbClr val="FFFFFF"/>
                </a:solidFill>
              </a14:hiddenFill>
            </a:ext>
          </a:extLst>
        </p:spPr>
      </p:pic>
      <p:pic>
        <p:nvPicPr>
          <p:cNvPr id="4105" name="Picture 9" descr="http://www.maptek.com/images/media_center/I-Site_12_300dpi.jp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74768" y="4725144"/>
            <a:ext cx="2461728" cy="15540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87316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72607"/>
          </a:xfrm>
        </p:spPr>
        <p:txBody>
          <a:bodyPr>
            <a:noAutofit/>
          </a:bodyPr>
          <a:lstStyle/>
          <a:p>
            <a:pPr marL="285750" lvl="1" indent="-285750">
              <a:buFont typeface="Wingdings 3" pitchFamily="18" charset="2"/>
              <a:buChar char="}"/>
            </a:pPr>
            <a:r>
              <a:rPr lang="en-GB" sz="1500" b="1" dirty="0" smtClean="0"/>
              <a:t>File formats </a:t>
            </a:r>
            <a:r>
              <a:rPr lang="en-GB" sz="1500" dirty="0" smtClean="0"/>
              <a:t>have to be taken into consideration when working with images for numerous reasons, most importantly being not to lose all the hard work done to make the image as good as it is</a:t>
            </a:r>
            <a:r>
              <a:rPr lang="en-GB" sz="1500" dirty="0" smtClean="0"/>
              <a:t>.</a:t>
            </a:r>
            <a:r>
              <a:rPr lang="en-GB" sz="1500" b="1" dirty="0"/>
              <a:t> </a:t>
            </a:r>
            <a:endParaRPr lang="en-GB" sz="1500" b="1" dirty="0" smtClean="0"/>
          </a:p>
          <a:p>
            <a:pPr marL="449263" lvl="2" indent="-188913"/>
            <a:r>
              <a:rPr lang="en-GB" sz="1500" b="1" dirty="0" smtClean="0"/>
              <a:t>Jpg</a:t>
            </a:r>
            <a:r>
              <a:rPr lang="en-GB" sz="1500" dirty="0" smtClean="0"/>
              <a:t> </a:t>
            </a:r>
            <a:r>
              <a:rPr lang="en-GB" sz="1500" dirty="0"/>
              <a:t>– This is the main image type available and uses different compression tools to reduce the size down from its original .</a:t>
            </a:r>
            <a:r>
              <a:rPr lang="en-GB" sz="1500" dirty="0" err="1"/>
              <a:t>tif</a:t>
            </a:r>
            <a:r>
              <a:rPr lang="en-GB" sz="1500" dirty="0"/>
              <a:t> format. This flattens all layers on to one layer like a deck of cards being photographed. There is no coming back from this as the layer information is not saved. But it is the most compatible file format, images from the web are usually </a:t>
            </a:r>
            <a:r>
              <a:rPr lang="en-GB" sz="1500" dirty="0" err="1"/>
              <a:t>Jpg’s</a:t>
            </a:r>
            <a:r>
              <a:rPr lang="en-GB" sz="1500" dirty="0"/>
              <a:t>, images from cameras, images scanned etc. The level of applies compression determines the quality.</a:t>
            </a:r>
          </a:p>
          <a:p>
            <a:pPr marL="449263" lvl="2" indent="-188913"/>
            <a:r>
              <a:rPr lang="en-GB" sz="1500" b="1" dirty="0"/>
              <a:t>Bmp</a:t>
            </a:r>
            <a:r>
              <a:rPr lang="en-GB" sz="1500" dirty="0"/>
              <a:t> -  This is the original file format, 256 colours, uncompressed, a larger file size but quicker to load as the computer does not need to think about uncompressing it. It is still used for certain programs like Paint because it requires less processing power.</a:t>
            </a:r>
          </a:p>
          <a:p>
            <a:pPr marL="449263" lvl="2" indent="-188913"/>
            <a:r>
              <a:rPr lang="en-GB" sz="1500" b="1" dirty="0" err="1"/>
              <a:t>Png</a:t>
            </a:r>
            <a:r>
              <a:rPr lang="en-GB" sz="1500" dirty="0"/>
              <a:t> – this is a file type that is still popular as it still maintains the layers when it is saved. Similar to a Photoshop file but with the levels reduced to JPG layers so the overall file size is small. Programs such as Fireworks can then open this file with the different layers and allow the user to continue to use it. It is one of the only multilayer art packages that is openly compatible.	</a:t>
            </a:r>
            <a:endParaRPr lang="en-GB" sz="1500" dirty="0" smtClean="0"/>
          </a:p>
          <a:p>
            <a:pPr marL="285750" lvl="1" indent="-285750">
              <a:buFont typeface="Wingdings 3" pitchFamily="18" charset="2"/>
              <a:buChar char="}"/>
            </a:pPr>
            <a:r>
              <a:rPr lang="en-GB" sz="1500" b="1" dirty="0"/>
              <a:t>File conversion </a:t>
            </a:r>
            <a:r>
              <a:rPr lang="en-GB" sz="1500" dirty="0"/>
              <a:t>– this usually happens is the user has exited the program and now wants it in a different format for a purpose like a jpg for the web or to send to an outside printer or uploading or as a gif file for use on a webpage to link to the main image. Any stage of file conversion will lose something in quality, nothing is ever better than the original. Two things can be changed during this stage, file size and file type.</a:t>
            </a:r>
          </a:p>
          <a:p>
            <a:pPr marL="285750" lvl="1" indent="-285750">
              <a:buFont typeface="Wingdings 3" pitchFamily="18" charset="2"/>
              <a:buChar char="}"/>
            </a:pPr>
            <a:r>
              <a:rPr lang="en-GB" sz="1500" b="1" dirty="0"/>
              <a:t>File size  </a:t>
            </a:r>
            <a:r>
              <a:rPr lang="en-GB" sz="1500" dirty="0"/>
              <a:t>– people shrink the file size for different reasons, this is called compression. It might be to email, to upload faster, to preview or view faster on a website or computer, to reduce down the file space or just to make it mobile compatible.</a:t>
            </a:r>
          </a:p>
          <a:p>
            <a:pPr marL="523875" lvl="2" indent="-188913"/>
            <a:endParaRPr lang="en-GB" sz="1500" dirty="0"/>
          </a:p>
        </p:txBody>
      </p:sp>
      <p:sp>
        <p:nvSpPr>
          <p:cNvPr id="3" name="Title 2"/>
          <p:cNvSpPr>
            <a:spLocks noGrp="1"/>
          </p:cNvSpPr>
          <p:nvPr>
            <p:ph type="title"/>
          </p:nvPr>
        </p:nvSpPr>
        <p:spPr/>
        <p:txBody>
          <a:bodyPr>
            <a:normAutofit/>
          </a:bodyPr>
          <a:lstStyle/>
          <a:p>
            <a:r>
              <a:rPr lang="en-GB" sz="2400" dirty="0" smtClean="0"/>
              <a:t>P2.4 - Understand </a:t>
            </a:r>
            <a:r>
              <a:rPr lang="en-GB" sz="2400" dirty="0"/>
              <a:t>types of graphic images and graphical file formats - Differing graphic formats</a:t>
            </a:r>
          </a:p>
        </p:txBody>
      </p:sp>
    </p:spTree>
    <p:extLst>
      <p:ext uri="{BB962C8B-B14F-4D97-AF65-F5344CB8AC3E}">
        <p14:creationId xmlns:p14="http://schemas.microsoft.com/office/powerpoint/2010/main" val="8879568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548680"/>
            <a:ext cx="6254070" cy="5256584"/>
          </a:xfrm>
        </p:spPr>
        <p:txBody>
          <a:bodyPr>
            <a:noAutofit/>
          </a:bodyPr>
          <a:lstStyle/>
          <a:p>
            <a:pPr marL="261938" indent="-255588"/>
            <a:r>
              <a:rPr lang="en-GB" sz="1460" b="1" dirty="0" smtClean="0"/>
              <a:t>File </a:t>
            </a:r>
            <a:r>
              <a:rPr lang="en-GB" sz="1460" b="1" dirty="0"/>
              <a:t>management </a:t>
            </a:r>
            <a:r>
              <a:rPr lang="en-GB" sz="1460" dirty="0" smtClean="0"/>
              <a:t>and file storage is vital for the workings of graphic formatting. Photoshop needs backup storage to save its temporary files, the larger that storage capacity is, the quicker the program can function. This is called the </a:t>
            </a:r>
            <a:r>
              <a:rPr lang="en-GB" sz="1460" b="1" dirty="0" smtClean="0"/>
              <a:t>cache</a:t>
            </a:r>
            <a:r>
              <a:rPr lang="en-GB" sz="1460" dirty="0" smtClean="0"/>
              <a:t>, without it the program stores all of the image in memory, each layer as an independent jpeg layer that adds to the file size before saving. The cache also hides the information under each layer out of memory so the program functions faster. It is like holding a deck of cards and showing five of them, the other 47 are in there and in an order but until you look, there is no need to keep that is current memory. So the cache saves that information until you need it.</a:t>
            </a:r>
          </a:p>
          <a:p>
            <a:pPr marL="261938" indent="-255588"/>
            <a:r>
              <a:rPr lang="en-GB" sz="1460" b="1" dirty="0" smtClean="0"/>
              <a:t>Stored size </a:t>
            </a:r>
            <a:r>
              <a:rPr lang="en-GB" sz="1460" dirty="0" smtClean="0"/>
              <a:t>is also important, an uncompressed Photoshop file that is multi-layered can be several MB in size, the more layers the larger the file, the longer it takes to open and the longer it takes to transfer. Setting the stored location on a faster drive like an SSD and the program on the Master Hard Drive speeds up loading simply because an SSD drive loads faster which is why most professionals use them for file storage. This is called the </a:t>
            </a:r>
            <a:r>
              <a:rPr lang="en-GB" sz="1460" b="1" dirty="0" smtClean="0"/>
              <a:t>Scratch Disk</a:t>
            </a:r>
            <a:r>
              <a:rPr lang="en-GB" sz="1460" dirty="0" smtClean="0"/>
              <a:t>.</a:t>
            </a:r>
          </a:p>
          <a:p>
            <a:pPr marL="261938" indent="-255588"/>
            <a:r>
              <a:rPr lang="en-GB" sz="1460" dirty="0" smtClean="0"/>
              <a:t>Also finding is it important, proper folders, proper file names, proper names for layers, all of them make the opening and using of an image better.</a:t>
            </a:r>
          </a:p>
          <a:p>
            <a:pPr marL="6350" indent="0">
              <a:buNone/>
            </a:pPr>
            <a:r>
              <a:rPr lang="en-GB" sz="1460" b="1" dirty="0" smtClean="0"/>
              <a:t>P2.4 </a:t>
            </a:r>
            <a:r>
              <a:rPr lang="en-GB" sz="1460" b="1" dirty="0"/>
              <a:t>– Task </a:t>
            </a:r>
            <a:r>
              <a:rPr lang="en-GB" sz="1460" b="1" dirty="0" smtClean="0"/>
              <a:t>04</a:t>
            </a:r>
            <a:r>
              <a:rPr lang="en-GB" sz="1460" dirty="0" smtClean="0"/>
              <a:t> </a:t>
            </a:r>
            <a:r>
              <a:rPr lang="en-GB" sz="1460" dirty="0"/>
              <a:t>– </a:t>
            </a:r>
            <a:r>
              <a:rPr lang="en-GB" sz="1460" dirty="0" smtClean="0"/>
              <a:t>Discuss the range of issues involved in deciding the file type and management of images and how this can impact on working with </a:t>
            </a:r>
            <a:r>
              <a:rPr lang="en-GB" sz="1460" dirty="0"/>
              <a:t>chosen examples</a:t>
            </a:r>
            <a:r>
              <a:rPr lang="en-GB" sz="1460" dirty="0" smtClean="0"/>
              <a:t>.</a:t>
            </a:r>
            <a:endParaRPr lang="en-GB" sz="1460" dirty="0"/>
          </a:p>
        </p:txBody>
      </p:sp>
      <p:sp>
        <p:nvSpPr>
          <p:cNvPr id="3" name="Title 2"/>
          <p:cNvSpPr>
            <a:spLocks noGrp="1"/>
          </p:cNvSpPr>
          <p:nvPr>
            <p:ph type="title"/>
          </p:nvPr>
        </p:nvSpPr>
        <p:spPr>
          <a:xfrm>
            <a:off x="179512" y="116632"/>
            <a:ext cx="8784976" cy="432048"/>
          </a:xfrm>
        </p:spPr>
        <p:txBody>
          <a:bodyPr>
            <a:normAutofit/>
          </a:bodyPr>
          <a:lstStyle/>
          <a:p>
            <a:r>
              <a:rPr lang="en-GB" sz="1600" dirty="0" smtClean="0"/>
              <a:t>P2.4 - </a:t>
            </a:r>
            <a:r>
              <a:rPr lang="en-GB" sz="1600" dirty="0"/>
              <a:t>Understand types of graphic images and graphical file formats - Differing graphic formats </a:t>
            </a:r>
          </a:p>
        </p:txBody>
      </p:sp>
      <p:pic>
        <p:nvPicPr>
          <p:cNvPr id="1026" name="Picture 2" descr="http://macperformanceguide.com/images/PhotoshopCS5/prefs-performance-cache.gif">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5589" y="836713"/>
            <a:ext cx="2541637" cy="23443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8" name="Picture 4" descr="http://blogs.adobe.com/crawlspace/files/2011/05/ScratchDisks.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05590" y="3429000"/>
            <a:ext cx="2541636" cy="150909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aphicFrame>
        <p:nvGraphicFramePr>
          <p:cNvPr id="16" name="Table 15"/>
          <p:cNvGraphicFramePr>
            <a:graphicFrameLocks noGrp="1"/>
          </p:cNvGraphicFramePr>
          <p:nvPr>
            <p:extLst>
              <p:ext uri="{D42A27DB-BD31-4B8C-83A1-F6EECF244321}">
                <p14:modId xmlns:p14="http://schemas.microsoft.com/office/powerpoint/2010/main" val="4164374098"/>
              </p:ext>
            </p:extLst>
          </p:nvPr>
        </p:nvGraphicFramePr>
        <p:xfrm>
          <a:off x="611560" y="5843736"/>
          <a:ext cx="8135190" cy="609600"/>
        </p:xfrm>
        <a:graphic>
          <a:graphicData uri="http://schemas.openxmlformats.org/drawingml/2006/table">
            <a:tbl>
              <a:tblPr firstRow="1" bandRow="1">
                <a:tableStyleId>{5C22544A-7EE6-4342-B048-85BDC9FD1C3A}</a:tableStyleId>
              </a:tblPr>
              <a:tblGrid>
                <a:gridCol w="2950614"/>
                <a:gridCol w="2472846"/>
                <a:gridCol w="2711730"/>
              </a:tblGrid>
              <a:tr h="262828">
                <a:tc>
                  <a:txBody>
                    <a:bodyPr/>
                    <a:lstStyle/>
                    <a:p>
                      <a:pPr algn="ctr"/>
                      <a:r>
                        <a:rPr lang="en-GB" sz="1400" b="1" dirty="0" smtClean="0">
                          <a:latin typeface="Calibri" pitchFamily="34" charset="0"/>
                        </a:rPr>
                        <a:t>File Format</a:t>
                      </a:r>
                      <a:endParaRPr lang="en-GB" sz="1400" b="1" dirty="0">
                        <a:latin typeface="Calibri" pitchFamily="34" charset="0"/>
                      </a:endParaRPr>
                    </a:p>
                  </a:txBody>
                  <a:tcPr/>
                </a:tc>
                <a:tc>
                  <a:txBody>
                    <a:bodyPr/>
                    <a:lstStyle/>
                    <a:p>
                      <a:pPr algn="ctr"/>
                      <a:r>
                        <a:rPr lang="en-GB" sz="1400" b="1" dirty="0" smtClean="0">
                          <a:latin typeface="Calibri" pitchFamily="34" charset="0"/>
                        </a:rPr>
                        <a:t>File Size</a:t>
                      </a:r>
                      <a:endParaRPr lang="en-GB" sz="1400" b="1" dirty="0">
                        <a:latin typeface="Calibri" pitchFamily="34" charset="0"/>
                      </a:endParaRPr>
                    </a:p>
                  </a:txBody>
                  <a:tcPr/>
                </a:tc>
                <a:tc>
                  <a:txBody>
                    <a:bodyPr/>
                    <a:lstStyle/>
                    <a:p>
                      <a:pPr algn="ctr"/>
                      <a:r>
                        <a:rPr lang="en-GB" sz="1400" dirty="0" smtClean="0">
                          <a:latin typeface="Calibri" pitchFamily="34" charset="0"/>
                        </a:rPr>
                        <a:t>File Conversion</a:t>
                      </a:r>
                      <a:endParaRPr lang="en-GB" sz="1400" dirty="0">
                        <a:latin typeface="Calibri" pitchFamily="34" charset="0"/>
                      </a:endParaRPr>
                    </a:p>
                  </a:txBody>
                  <a:tcPr/>
                </a:tc>
              </a:tr>
              <a:tr h="262828">
                <a:tc>
                  <a:txBody>
                    <a:bodyPr/>
                    <a:lstStyle/>
                    <a:p>
                      <a:pPr algn="ctr"/>
                      <a:r>
                        <a:rPr lang="en-GB" sz="1400" b="1" dirty="0" smtClean="0">
                          <a:latin typeface="Calibri" pitchFamily="34" charset="0"/>
                        </a:rPr>
                        <a:t>File Management</a:t>
                      </a:r>
                      <a:endParaRPr lang="en-GB" sz="1400" b="1" dirty="0">
                        <a:latin typeface="Calibri" pitchFamily="34" charset="0"/>
                      </a:endParaRPr>
                    </a:p>
                  </a:txBody>
                  <a:tcPr/>
                </a:tc>
                <a:tc gridSpan="2">
                  <a:txBody>
                    <a:bodyPr/>
                    <a:lstStyle/>
                    <a:p>
                      <a:pPr algn="ctr"/>
                      <a:r>
                        <a:rPr lang="en-GB" sz="1400" b="1" dirty="0" smtClean="0">
                          <a:latin typeface="Calibri" pitchFamily="34" charset="0"/>
                        </a:rPr>
                        <a:t>Stored Size</a:t>
                      </a:r>
                      <a:endParaRPr lang="en-GB" sz="1400" b="1" dirty="0">
                        <a:latin typeface="Calibri" pitchFamily="34" charset="0"/>
                      </a:endParaRPr>
                    </a:p>
                  </a:txBody>
                  <a:tcPr/>
                </a:tc>
                <a:tc hMerge="1">
                  <a:txBody>
                    <a:bodyPr/>
                    <a:lstStyle/>
                    <a:p>
                      <a:endParaRPr lang="en-GB" dirty="0"/>
                    </a:p>
                  </a:txBody>
                  <a:tcPr/>
                </a:tc>
              </a:tr>
            </a:tbl>
          </a:graphicData>
        </a:graphic>
      </p:graphicFrame>
    </p:spTree>
    <p:extLst>
      <p:ext uri="{BB962C8B-B14F-4D97-AF65-F5344CB8AC3E}">
        <p14:creationId xmlns:p14="http://schemas.microsoft.com/office/powerpoint/2010/main" val="33300592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6002042" cy="5760641"/>
          </a:xfrm>
        </p:spPr>
        <p:txBody>
          <a:bodyPr>
            <a:noAutofit/>
          </a:bodyPr>
          <a:lstStyle/>
          <a:p>
            <a:pPr marL="261938" indent="-255588"/>
            <a:r>
              <a:rPr lang="en-GB" sz="1500" dirty="0"/>
              <a:t>When you </a:t>
            </a:r>
            <a:r>
              <a:rPr lang="en-GB" sz="1500" dirty="0" smtClean="0"/>
              <a:t>select the compression level for a picture file, </a:t>
            </a:r>
            <a:r>
              <a:rPr lang="en-GB" sz="1500" dirty="0"/>
              <a:t>you are saving your </a:t>
            </a:r>
            <a:r>
              <a:rPr lang="en-GB" sz="1500" dirty="0" smtClean="0"/>
              <a:t>picture </a:t>
            </a:r>
            <a:r>
              <a:rPr lang="en-GB" sz="1500" dirty="0"/>
              <a:t>into a specific "</a:t>
            </a:r>
            <a:r>
              <a:rPr lang="en-GB" sz="1500" i="1" dirty="0"/>
              <a:t>format</a:t>
            </a:r>
            <a:r>
              <a:rPr lang="en-GB" sz="1500" dirty="0"/>
              <a:t>" much like you can do with a Word document or a digital image. A Word document can be encoded in .RTF or in .TXT, just like an image can be encoded in .JPG or .BMP formats. Obviously, different types of encodings are good for different applications and devices.</a:t>
            </a:r>
          </a:p>
          <a:p>
            <a:pPr marL="261938" indent="-255588"/>
            <a:r>
              <a:rPr lang="en-GB" sz="1500" dirty="0" smtClean="0"/>
              <a:t>Uploading to the internet, emailing, sending to large or small print </a:t>
            </a:r>
            <a:r>
              <a:rPr lang="en-GB" sz="1500" dirty="0"/>
              <a:t>and archiving all require different </a:t>
            </a:r>
            <a:r>
              <a:rPr lang="en-GB" sz="1500" dirty="0" smtClean="0"/>
              <a:t>levels of Jpeg Compression settings </a:t>
            </a:r>
            <a:r>
              <a:rPr lang="en-GB" sz="1500" dirty="0"/>
              <a:t>while your computer browser, an iPhone and your </a:t>
            </a:r>
            <a:r>
              <a:rPr lang="en-GB" sz="1500" dirty="0" smtClean="0"/>
              <a:t>selected art package </a:t>
            </a:r>
            <a:r>
              <a:rPr lang="en-GB" sz="1500" dirty="0"/>
              <a:t>have all different </a:t>
            </a:r>
            <a:r>
              <a:rPr lang="en-GB" sz="1500" dirty="0" smtClean="0"/>
              <a:t>display </a:t>
            </a:r>
            <a:r>
              <a:rPr lang="en-GB" sz="1500" dirty="0"/>
              <a:t>expectations. And this is why knowing a bit about </a:t>
            </a:r>
            <a:r>
              <a:rPr lang="en-GB" sz="1500" dirty="0" smtClean="0"/>
              <a:t>your client needs when it come to  picture compression is vital to the final output. </a:t>
            </a:r>
            <a:r>
              <a:rPr lang="en-GB" sz="1500" dirty="0"/>
              <a:t>Therefor choosing where to store and demonstrate your </a:t>
            </a:r>
            <a:r>
              <a:rPr lang="en-GB" sz="1500" dirty="0" smtClean="0"/>
              <a:t>images </a:t>
            </a:r>
            <a:r>
              <a:rPr lang="en-GB" sz="1500" dirty="0"/>
              <a:t>will have an impact on the codes and compression technologies used to save your file.</a:t>
            </a:r>
          </a:p>
          <a:p>
            <a:pPr marL="261938" indent="-255588"/>
            <a:r>
              <a:rPr lang="en-GB" sz="1500" dirty="0" smtClean="0"/>
              <a:t>JPEG compression works by selecting an area that is similar to another area and repeating it rather than storing every bit of digital information in that area. Level 10 means no compression, an image that is exact. Level 9 it looks at one step removed from the colour range and repeats it through the image for areas that are very similar, level 8 takes more area and so on. By the time it reaches level 1, all blues will be blue, all reds will be red etc.</a:t>
            </a:r>
          </a:p>
          <a:p>
            <a:pPr marL="6350" indent="0">
              <a:buNone/>
            </a:pPr>
            <a:r>
              <a:rPr lang="en-GB" sz="1500" b="1" dirty="0" smtClean="0"/>
              <a:t>P2.5 </a:t>
            </a:r>
            <a:r>
              <a:rPr lang="en-GB" sz="1500" b="1" dirty="0"/>
              <a:t>– Task </a:t>
            </a:r>
            <a:r>
              <a:rPr lang="en-GB" sz="1500" b="1" dirty="0" smtClean="0"/>
              <a:t>05</a:t>
            </a:r>
            <a:r>
              <a:rPr lang="en-GB" sz="1500" dirty="0" smtClean="0"/>
              <a:t> </a:t>
            </a:r>
            <a:r>
              <a:rPr lang="en-GB" sz="1500" dirty="0"/>
              <a:t>– </a:t>
            </a:r>
            <a:r>
              <a:rPr lang="en-GB" sz="1500" dirty="0" smtClean="0"/>
              <a:t>Discuss the purpose and need for consideration using compression techniques </a:t>
            </a:r>
            <a:r>
              <a:rPr lang="en-GB" sz="1500" dirty="0"/>
              <a:t>with chosen examples</a:t>
            </a:r>
            <a:r>
              <a:rPr lang="en-GB" sz="1500" dirty="0" smtClean="0"/>
              <a:t>.</a:t>
            </a:r>
            <a:endParaRPr lang="en-GB" sz="1500" dirty="0"/>
          </a:p>
        </p:txBody>
      </p:sp>
      <p:sp>
        <p:nvSpPr>
          <p:cNvPr id="3" name="Title 2"/>
          <p:cNvSpPr>
            <a:spLocks noGrp="1"/>
          </p:cNvSpPr>
          <p:nvPr>
            <p:ph type="title"/>
          </p:nvPr>
        </p:nvSpPr>
        <p:spPr>
          <a:xfrm>
            <a:off x="230832" y="116632"/>
            <a:ext cx="8733656" cy="432048"/>
          </a:xfrm>
        </p:spPr>
        <p:txBody>
          <a:bodyPr>
            <a:normAutofit/>
          </a:bodyPr>
          <a:lstStyle/>
          <a:p>
            <a:r>
              <a:rPr lang="en-GB" sz="1600" dirty="0" smtClean="0"/>
              <a:t>P2.5 - Understand </a:t>
            </a:r>
            <a:r>
              <a:rPr lang="en-GB" sz="1600" dirty="0"/>
              <a:t>types of graphic images and graphical file formats </a:t>
            </a:r>
            <a:r>
              <a:rPr lang="en-GB" sz="1600" dirty="0" smtClean="0"/>
              <a:t>– Compression Techniques</a:t>
            </a:r>
            <a:endParaRPr lang="en-GB" sz="1600" dirty="0"/>
          </a:p>
        </p:txBody>
      </p:sp>
      <p:pic>
        <p:nvPicPr>
          <p:cNvPr id="2050" name="Picture 2" descr="http://www.popphoto.com/files/_images/Megabytes-Megapixels-JPEG-Compression-and-File-Size-Confusion.jpg">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716" r="8929"/>
          <a:stretch/>
        </p:blipFill>
        <p:spPr bwMode="auto">
          <a:xfrm>
            <a:off x="6243858" y="3717032"/>
            <a:ext cx="2625898" cy="194421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52" name="Picture 4" descr="http://www.artzstudio.com/files/sfw-droplet/sfw-jpeg.pn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05591" y="764704"/>
            <a:ext cx="2364166" cy="267388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57754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712968" cy="5904655"/>
          </a:xfrm>
        </p:spPr>
        <p:txBody>
          <a:bodyPr>
            <a:noAutofit/>
          </a:bodyPr>
          <a:lstStyle/>
          <a:p>
            <a:pPr marL="265113" indent="-265113"/>
            <a:r>
              <a:rPr lang="en-GB" sz="2000" dirty="0" smtClean="0"/>
              <a:t>The purpose of where a graphic is due to end up is important, there are different considerations necessary for the final output that have an impact on the final quality and format.</a:t>
            </a:r>
          </a:p>
          <a:p>
            <a:pPr marL="354013" lvl="1" indent="-177800"/>
            <a:r>
              <a:rPr lang="en-GB" sz="2000" b="1" dirty="0" smtClean="0"/>
              <a:t>Use </a:t>
            </a:r>
            <a:r>
              <a:rPr lang="en-GB" sz="2000" b="1" dirty="0"/>
              <a:t>on web </a:t>
            </a:r>
            <a:r>
              <a:rPr lang="en-GB" sz="2000" dirty="0" smtClean="0"/>
              <a:t>– these are usually stored on a page as either Jpeg or Gif depending how large they are. A gif file is small, and sometimes animated, usually 16 colours with little compression because the size is already small. Jpegs are the larger image but a file that is too large will take time to load for the intended user, too long and they go elsewhere. The more images on a page the longer it takes to load.</a:t>
            </a:r>
            <a:endParaRPr lang="en-GB" sz="2000" dirty="0"/>
          </a:p>
          <a:p>
            <a:pPr marL="354013" lvl="1" indent="-177800"/>
            <a:r>
              <a:rPr lang="en-GB" sz="2000" b="1" dirty="0"/>
              <a:t>U</a:t>
            </a:r>
            <a:r>
              <a:rPr lang="en-GB" sz="2000" b="1" dirty="0" smtClean="0"/>
              <a:t>se </a:t>
            </a:r>
            <a:r>
              <a:rPr lang="en-GB" sz="2000" b="1" dirty="0"/>
              <a:t>on mobile phones </a:t>
            </a:r>
            <a:r>
              <a:rPr lang="en-GB" sz="2000" dirty="0"/>
              <a:t>– </a:t>
            </a:r>
            <a:r>
              <a:rPr lang="en-GB" sz="2000" dirty="0" smtClean="0"/>
              <a:t>icons are small and though they often have detail they do not need much. The smaller the file size the quicker the file loads. They do not need to be more than 1.5cm</a:t>
            </a:r>
            <a:r>
              <a:rPr lang="en-GB" sz="2000" baseline="30000" dirty="0" smtClean="0"/>
              <a:t>2</a:t>
            </a:r>
            <a:r>
              <a:rPr lang="en-GB" sz="2000" dirty="0" smtClean="0"/>
              <a:t> therefor much of the detail will be lost anyway. Using an image to replace an icon is a waste of time and file size.</a:t>
            </a:r>
            <a:endParaRPr lang="en-GB" sz="2000" dirty="0"/>
          </a:p>
          <a:p>
            <a:pPr marL="354013" lvl="1" indent="-177800"/>
            <a:r>
              <a:rPr lang="en-GB" sz="2000" b="1" dirty="0"/>
              <a:t>U</a:t>
            </a:r>
            <a:r>
              <a:rPr lang="en-GB" sz="2000" b="1" dirty="0" smtClean="0"/>
              <a:t>se </a:t>
            </a:r>
            <a:r>
              <a:rPr lang="en-GB" sz="2000" b="1" dirty="0"/>
              <a:t>in interactive media </a:t>
            </a:r>
            <a:r>
              <a:rPr lang="en-GB" sz="2000" dirty="0"/>
              <a:t>– games, interactive TV, DVD/Blu-Ray menus </a:t>
            </a:r>
            <a:r>
              <a:rPr lang="en-GB" sz="2000" dirty="0" smtClean="0"/>
              <a:t>– These have to be richer, more detailer, better quality. They will be Jpeg and will be saved in a format that is appropriate in size, dimensions (4x3, 16x9) and quality (Blu-Ray vs. TV standard), probably with little compression.</a:t>
            </a:r>
            <a:endParaRPr lang="en-GB" sz="2000" dirty="0"/>
          </a:p>
        </p:txBody>
      </p:sp>
      <p:sp>
        <p:nvSpPr>
          <p:cNvPr id="3" name="Title 2"/>
          <p:cNvSpPr>
            <a:spLocks noGrp="1"/>
          </p:cNvSpPr>
          <p:nvPr>
            <p:ph type="title"/>
          </p:nvPr>
        </p:nvSpPr>
        <p:spPr>
          <a:xfrm>
            <a:off x="230832" y="116632"/>
            <a:ext cx="8733656" cy="360040"/>
          </a:xfrm>
        </p:spPr>
        <p:txBody>
          <a:bodyPr>
            <a:normAutofit/>
          </a:bodyPr>
          <a:lstStyle/>
          <a:p>
            <a:r>
              <a:rPr lang="en-GB" sz="1500" dirty="0" smtClean="0"/>
              <a:t>P2.6 - </a:t>
            </a:r>
            <a:r>
              <a:rPr lang="en-GB" sz="1500" dirty="0"/>
              <a:t>Understand types of graphic images and graphical file formats - Differing uses of graphics </a:t>
            </a:r>
            <a:r>
              <a:rPr lang="en-GB" sz="1500" dirty="0" smtClean="0"/>
              <a:t>- Online</a:t>
            </a:r>
            <a:endParaRPr lang="en-GB" sz="1500" dirty="0"/>
          </a:p>
        </p:txBody>
      </p:sp>
    </p:spTree>
    <p:extLst>
      <p:ext uri="{BB962C8B-B14F-4D97-AF65-F5344CB8AC3E}">
        <p14:creationId xmlns:p14="http://schemas.microsoft.com/office/powerpoint/2010/main" val="13151609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2">
  <a:themeElements>
    <a:clrScheme name="Custom 1">
      <a:dk1>
        <a:sysClr val="windowText" lastClr="000000"/>
      </a:dk1>
      <a:lt1>
        <a:sysClr val="window" lastClr="FFFFFF"/>
      </a:lt1>
      <a:dk2>
        <a:srgbClr val="464646"/>
      </a:dk2>
      <a:lt2>
        <a:srgbClr val="DEF5FA"/>
      </a:lt2>
      <a:accent1>
        <a:srgbClr val="6DAA2D"/>
      </a:accent1>
      <a:accent2>
        <a:srgbClr val="DA1F28"/>
      </a:accent2>
      <a:accent3>
        <a:srgbClr val="EB641B"/>
      </a:accent3>
      <a:accent4>
        <a:srgbClr val="00A21F"/>
      </a:accent4>
      <a:accent5>
        <a:srgbClr val="474B78"/>
      </a:accent5>
      <a:accent6>
        <a:srgbClr val="7D3C4A"/>
      </a:accent6>
      <a:hlink>
        <a:srgbClr val="FF8119"/>
      </a:hlink>
      <a:folHlink>
        <a:srgbClr val="8EEA9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 2</Template>
  <TotalTime>126</TotalTime>
  <Words>5198</Words>
  <Application>Microsoft Office PowerPoint</Application>
  <PresentationFormat>On-screen Show (4:3)</PresentationFormat>
  <Paragraphs>138</Paragraphs>
  <Slides>18</Slides>
  <Notes>2</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Enderoth 2</vt:lpstr>
      <vt:lpstr>Unit 27 and 31</vt:lpstr>
      <vt:lpstr>LO2 Understand types of graphic images and graphical file formats </vt:lpstr>
      <vt:lpstr>P2.1 - Understand types of graphic images and graphical file formats – Graphic Images</vt:lpstr>
      <vt:lpstr>P2.2 - Understand types of graphic images and graphical file formats – Graphic Images</vt:lpstr>
      <vt:lpstr>P2.3 - Understand types of graphic images and graphical file formats – Graphic Images</vt:lpstr>
      <vt:lpstr>P2.4 - Understand types of graphic images and graphical file formats - Differing graphic formats</vt:lpstr>
      <vt:lpstr>P2.4 - Understand types of graphic images and graphical file formats - Differing graphic formats </vt:lpstr>
      <vt:lpstr>P2.5 - Understand types of graphic images and graphical file formats – Compression Techniques</vt:lpstr>
      <vt:lpstr>P2.6 - Understand types of graphic images and graphical file formats - Differing uses of graphics - Online</vt:lpstr>
      <vt:lpstr>LO2 Understand types of graphic images and graphical file formats - Differing uses of graphics - Offline</vt:lpstr>
      <vt:lpstr>D1.1 - Understand types of graphic images and graphical file formats – Differing display mediums </vt:lpstr>
      <vt:lpstr>PowerPoint Presentation</vt:lpstr>
      <vt:lpstr>PowerPoint Presentation</vt:lpstr>
      <vt:lpstr>PowerPoint Presentation</vt:lpstr>
      <vt:lpstr>PowerPoint Presentation</vt:lpstr>
      <vt:lpstr>PowerPoint Presentation</vt:lpstr>
      <vt:lpstr>D1.2 - Evaluation of digital graphics </vt:lpstr>
      <vt:lpstr>LO2 - Task List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27 and 31</dc:title>
  <dc:creator>Stephen Rafferty</dc:creator>
  <cp:lastModifiedBy>Stephen Rafferty</cp:lastModifiedBy>
  <cp:revision>16</cp:revision>
  <dcterms:created xsi:type="dcterms:W3CDTF">2014-08-26T07:43:45Z</dcterms:created>
  <dcterms:modified xsi:type="dcterms:W3CDTF">2014-08-29T18:07:35Z</dcterms:modified>
</cp:coreProperties>
</file>